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Lst>
  <p:notesMasterIdLst>
    <p:notesMasterId r:id="rId45"/>
  </p:notesMasterIdLst>
  <p:sldIdLst>
    <p:sldId id="256" r:id="rId2"/>
    <p:sldId id="287" r:id="rId3"/>
    <p:sldId id="288" r:id="rId4"/>
    <p:sldId id="289" r:id="rId5"/>
    <p:sldId id="290" r:id="rId6"/>
    <p:sldId id="291" r:id="rId7"/>
    <p:sldId id="292" r:id="rId8"/>
    <p:sldId id="293" r:id="rId9"/>
    <p:sldId id="294" r:id="rId10"/>
    <p:sldId id="295" r:id="rId11"/>
    <p:sldId id="296" r:id="rId12"/>
    <p:sldId id="297" r:id="rId13"/>
    <p:sldId id="298" r:id="rId14"/>
    <p:sldId id="299" r:id="rId15"/>
    <p:sldId id="257" r:id="rId16"/>
    <p:sldId id="279" r:id="rId17"/>
    <p:sldId id="259" r:id="rId18"/>
    <p:sldId id="258" r:id="rId19"/>
    <p:sldId id="283" r:id="rId20"/>
    <p:sldId id="280" r:id="rId21"/>
    <p:sldId id="281" r:id="rId22"/>
    <p:sldId id="260" r:id="rId23"/>
    <p:sldId id="261" r:id="rId24"/>
    <p:sldId id="263" r:id="rId25"/>
    <p:sldId id="270" r:id="rId26"/>
    <p:sldId id="264" r:id="rId27"/>
    <p:sldId id="284" r:id="rId28"/>
    <p:sldId id="285" r:id="rId29"/>
    <p:sldId id="268" r:id="rId30"/>
    <p:sldId id="269" r:id="rId31"/>
    <p:sldId id="265" r:id="rId32"/>
    <p:sldId id="266" r:id="rId33"/>
    <p:sldId id="267" r:id="rId34"/>
    <p:sldId id="271" r:id="rId35"/>
    <p:sldId id="272" r:id="rId36"/>
    <p:sldId id="273" r:id="rId37"/>
    <p:sldId id="301" r:id="rId38"/>
    <p:sldId id="274" r:id="rId39"/>
    <p:sldId id="275" r:id="rId40"/>
    <p:sldId id="302" r:id="rId41"/>
    <p:sldId id="303" r:id="rId42"/>
    <p:sldId id="277" r:id="rId43"/>
    <p:sldId id="300"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711" autoAdjust="0"/>
    <p:restoredTop sz="50000"/>
  </p:normalViewPr>
  <p:slideViewPr>
    <p:cSldViewPr snapToGrid="0">
      <p:cViewPr varScale="1">
        <p:scale>
          <a:sx n="37" d="100"/>
          <a:sy n="37" d="100"/>
        </p:scale>
        <p:origin x="145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F43C36-DF87-4C98-BC02-782F241F5A9B}" type="datetimeFigureOut">
              <a:rPr lang="tr-TR" smtClean="0"/>
              <a:t>14.12.2017</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8E3706-2D6F-49FD-858D-3930A5F9BBFC}" type="slidenum">
              <a:rPr lang="tr-TR" smtClean="0"/>
              <a:t>‹#›</a:t>
            </a:fld>
            <a:endParaRPr lang="tr-TR"/>
          </a:p>
        </p:txBody>
      </p:sp>
    </p:spTree>
    <p:extLst>
      <p:ext uri="{BB962C8B-B14F-4D97-AF65-F5344CB8AC3E}">
        <p14:creationId xmlns:p14="http://schemas.microsoft.com/office/powerpoint/2010/main" val="1188522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518E3706-2D6F-49FD-858D-3930A5F9BBFC}" type="slidenum">
              <a:rPr lang="tr-TR" smtClean="0"/>
              <a:t>1</a:t>
            </a:fld>
            <a:endParaRPr lang="tr-TR"/>
          </a:p>
        </p:txBody>
      </p:sp>
    </p:spTree>
    <p:extLst>
      <p:ext uri="{BB962C8B-B14F-4D97-AF65-F5344CB8AC3E}">
        <p14:creationId xmlns:p14="http://schemas.microsoft.com/office/powerpoint/2010/main" val="1949884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518E3706-2D6F-49FD-858D-3930A5F9BBFC}" type="slidenum">
              <a:rPr lang="tr-TR" smtClean="0"/>
              <a:t>16</a:t>
            </a:fld>
            <a:endParaRPr lang="tr-TR"/>
          </a:p>
        </p:txBody>
      </p:sp>
    </p:spTree>
    <p:extLst>
      <p:ext uri="{BB962C8B-B14F-4D97-AF65-F5344CB8AC3E}">
        <p14:creationId xmlns:p14="http://schemas.microsoft.com/office/powerpoint/2010/main" val="1950730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518E3706-2D6F-49FD-858D-3930A5F9BBFC}" type="slidenum">
              <a:rPr lang="tr-TR" smtClean="0"/>
              <a:t>17</a:t>
            </a:fld>
            <a:endParaRPr lang="tr-TR"/>
          </a:p>
        </p:txBody>
      </p:sp>
    </p:spTree>
    <p:extLst>
      <p:ext uri="{BB962C8B-B14F-4D97-AF65-F5344CB8AC3E}">
        <p14:creationId xmlns:p14="http://schemas.microsoft.com/office/powerpoint/2010/main" val="1383851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Maviler Evet/ Kırmızılar Hayır</a:t>
            </a:r>
          </a:p>
          <a:p>
            <a:endParaRPr lang="tr-TR" dirty="0"/>
          </a:p>
        </p:txBody>
      </p:sp>
      <p:sp>
        <p:nvSpPr>
          <p:cNvPr id="4" name="Slide Number Placeholder 3"/>
          <p:cNvSpPr>
            <a:spLocks noGrp="1"/>
          </p:cNvSpPr>
          <p:nvPr>
            <p:ph type="sldNum" sz="quarter" idx="10"/>
          </p:nvPr>
        </p:nvSpPr>
        <p:spPr/>
        <p:txBody>
          <a:bodyPr/>
          <a:lstStyle/>
          <a:p>
            <a:fld id="{518E3706-2D6F-49FD-858D-3930A5F9BBFC}" type="slidenum">
              <a:rPr lang="tr-TR" smtClean="0"/>
              <a:t>19</a:t>
            </a:fld>
            <a:endParaRPr lang="tr-TR"/>
          </a:p>
        </p:txBody>
      </p:sp>
    </p:spTree>
    <p:extLst>
      <p:ext uri="{BB962C8B-B14F-4D97-AF65-F5344CB8AC3E}">
        <p14:creationId xmlns:p14="http://schemas.microsoft.com/office/powerpoint/2010/main" val="1844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518E3706-2D6F-49FD-858D-3930A5F9BBFC}" type="slidenum">
              <a:rPr lang="tr-TR" smtClean="0"/>
              <a:t>21</a:t>
            </a:fld>
            <a:endParaRPr lang="tr-TR"/>
          </a:p>
        </p:txBody>
      </p:sp>
    </p:spTree>
    <p:extLst>
      <p:ext uri="{BB962C8B-B14F-4D97-AF65-F5344CB8AC3E}">
        <p14:creationId xmlns:p14="http://schemas.microsoft.com/office/powerpoint/2010/main" val="1031583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518E3706-2D6F-49FD-858D-3930A5F9BBFC}" type="slidenum">
              <a:rPr lang="tr-TR" smtClean="0"/>
              <a:t>22</a:t>
            </a:fld>
            <a:endParaRPr lang="tr-TR"/>
          </a:p>
        </p:txBody>
      </p:sp>
    </p:spTree>
    <p:extLst>
      <p:ext uri="{BB962C8B-B14F-4D97-AF65-F5344CB8AC3E}">
        <p14:creationId xmlns:p14="http://schemas.microsoft.com/office/powerpoint/2010/main" val="4197480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Tinerci</a:t>
            </a:r>
            <a:r>
              <a:rPr lang="en-US" baseline="0" dirty="0" smtClean="0"/>
              <a:t> </a:t>
            </a:r>
            <a:r>
              <a:rPr lang="en-US" baseline="0" dirty="0" err="1" smtClean="0"/>
              <a:t>Nesil</a:t>
            </a:r>
            <a:r>
              <a:rPr lang="en-US" baseline="0" dirty="0" smtClean="0"/>
              <a:t> VS. </a:t>
            </a:r>
            <a:r>
              <a:rPr lang="en-US" dirty="0" err="1" smtClean="0"/>
              <a:t>Dindar</a:t>
            </a:r>
            <a:r>
              <a:rPr lang="en-US" dirty="0" smtClean="0"/>
              <a:t> </a:t>
            </a:r>
            <a:r>
              <a:rPr lang="en-US" dirty="0" err="1" smtClean="0"/>
              <a:t>Nesil</a:t>
            </a:r>
            <a:r>
              <a:rPr lang="en-US" dirty="0" smtClean="0"/>
              <a:t>? </a:t>
            </a:r>
            <a:endParaRPr lang="en-US" dirty="0"/>
          </a:p>
        </p:txBody>
      </p:sp>
      <p:sp>
        <p:nvSpPr>
          <p:cNvPr id="4" name="Slide Number Placeholder 3"/>
          <p:cNvSpPr>
            <a:spLocks noGrp="1"/>
          </p:cNvSpPr>
          <p:nvPr>
            <p:ph type="sldNum" sz="quarter" idx="10"/>
          </p:nvPr>
        </p:nvSpPr>
        <p:spPr/>
        <p:txBody>
          <a:bodyPr/>
          <a:lstStyle/>
          <a:p>
            <a:fld id="{3E4054DD-EC2B-2C45-A211-4A3CD8BD4995}" type="slidenum">
              <a:rPr lang="en-US" smtClean="0"/>
              <a:pPr/>
              <a:t>42</a:t>
            </a:fld>
            <a:endParaRPr lang="en-US"/>
          </a:p>
        </p:txBody>
      </p:sp>
    </p:spTree>
    <p:extLst>
      <p:ext uri="{BB962C8B-B14F-4D97-AF65-F5344CB8AC3E}">
        <p14:creationId xmlns:p14="http://schemas.microsoft.com/office/powerpoint/2010/main" val="13938059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12/14/2017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3" name="Rectangle 12"/>
          <p:cNvSpPr/>
          <p:nvPr/>
        </p:nvSpPr>
        <p:spPr>
          <a:xfrm>
            <a:off x="0" y="-1"/>
            <a:ext cx="12192000" cy="4572001"/>
          </a:xfrm>
          <a:prstGeom prst="rect">
            <a:avLst/>
          </a:prstGeom>
          <a:blipFill dpi="0" rotWithShape="1">
            <a:blip r:embed="rId2">
              <a:duotone>
                <a:schemeClr val="accent1">
                  <a:shade val="45000"/>
                  <a:satMod val="135000"/>
                </a:schemeClr>
                <a:prstClr val="white"/>
              </a:duotone>
            </a:blip>
            <a:srcRect/>
            <a:tile tx="25400" ty="6350" sx="71000" sy="71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786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12/14/2017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2210280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800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5768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Rectangle 9"/>
          <p:cNvSpPr/>
          <p:nvPr/>
        </p:nvSpPr>
        <p:spPr>
          <a:xfrm>
            <a:off x="0" y="-1"/>
            <a:ext cx="12192000" cy="4572000"/>
          </a:xfrm>
          <a:prstGeom prst="rect">
            <a:avLst/>
          </a:prstGeom>
          <a:blipFill dpi="0" rotWithShape="1">
            <a:blip r:embed="rId2">
              <a:duotone>
                <a:schemeClr val="accent3">
                  <a:shade val="45000"/>
                  <a:satMod val="135000"/>
                </a:schemeClr>
                <a:prstClr val="white"/>
              </a:duotone>
            </a:blip>
            <a:srcRect/>
            <a:tile tx="25400" ty="6350" sx="71000" sy="71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879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12/14/2017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684781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68292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12/14/2017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4135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4890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12/14/2017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3568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775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12/14/2017</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9623513"/>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sz="4000" dirty="0" err="1" smtClean="0"/>
              <a:t>Module</a:t>
            </a:r>
            <a:r>
              <a:rPr lang="tr-TR" sz="4000" dirty="0" smtClean="0"/>
              <a:t> 3-TurkIsh </a:t>
            </a:r>
            <a:r>
              <a:rPr lang="tr-TR" sz="4000" dirty="0" err="1" smtClean="0"/>
              <a:t>PolItIcs</a:t>
            </a:r>
            <a:r>
              <a:rPr lang="tr-TR" sz="4000" dirty="0" smtClean="0"/>
              <a:t> </a:t>
            </a:r>
            <a:r>
              <a:rPr lang="tr-TR" sz="4000" dirty="0" err="1" smtClean="0"/>
              <a:t>SInce</a:t>
            </a:r>
            <a:r>
              <a:rPr lang="tr-TR" sz="4000" dirty="0" smtClean="0"/>
              <a:t> 1980 [1980-2010]</a:t>
            </a:r>
            <a:r>
              <a:rPr lang="en-US" sz="4000" dirty="0" smtClean="0"/>
              <a:t>.</a:t>
            </a:r>
            <a:r>
              <a:rPr lang="en-US" sz="4000" b="1" dirty="0" smtClean="0"/>
              <a:t> </a:t>
            </a:r>
            <a:endParaRPr lang="tr-TR" sz="4000" dirty="0"/>
          </a:p>
        </p:txBody>
      </p:sp>
      <p:sp>
        <p:nvSpPr>
          <p:cNvPr id="3" name="Subtitle 2"/>
          <p:cNvSpPr>
            <a:spLocks noGrp="1"/>
          </p:cNvSpPr>
          <p:nvPr>
            <p:ph type="subTitle" idx="1"/>
          </p:nvPr>
        </p:nvSpPr>
        <p:spPr/>
        <p:txBody>
          <a:bodyPr/>
          <a:lstStyle/>
          <a:p>
            <a:endParaRPr lang="tr-TR" dirty="0"/>
          </a:p>
        </p:txBody>
      </p:sp>
    </p:spTree>
    <p:extLst>
      <p:ext uri="{BB962C8B-B14F-4D97-AF65-F5344CB8AC3E}">
        <p14:creationId xmlns:p14="http://schemas.microsoft.com/office/powerpoint/2010/main" val="2545262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84164" y="2965875"/>
            <a:ext cx="5505450" cy="340995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12" y="3159633"/>
            <a:ext cx="5827252" cy="3022434"/>
          </a:xfrm>
          <a:prstGeom prst="rect">
            <a:avLst/>
          </a:prstGeom>
        </p:spPr>
      </p:pic>
    </p:spTree>
    <p:extLst>
      <p:ext uri="{BB962C8B-B14F-4D97-AF65-F5344CB8AC3E}">
        <p14:creationId xmlns:p14="http://schemas.microsoft.com/office/powerpoint/2010/main" val="3422202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b="1" dirty="0"/>
              <a:t>The </a:t>
            </a:r>
            <a:r>
              <a:rPr lang="tr-TR" b="1" dirty="0" smtClean="0"/>
              <a:t>N</a:t>
            </a:r>
            <a:r>
              <a:rPr lang="en-US" b="1" dirty="0" err="1" smtClean="0"/>
              <a:t>ew</a:t>
            </a:r>
            <a:r>
              <a:rPr lang="en-US" b="1" dirty="0" smtClean="0"/>
              <a:t> </a:t>
            </a:r>
            <a:r>
              <a:rPr lang="tr-TR" b="1" dirty="0" smtClean="0"/>
              <a:t>C</a:t>
            </a:r>
            <a:r>
              <a:rPr lang="en-US" b="1" dirty="0" err="1" smtClean="0"/>
              <a:t>onst</a:t>
            </a:r>
            <a:r>
              <a:rPr lang="tr-TR" b="1" dirty="0" smtClean="0"/>
              <a:t>I</a:t>
            </a:r>
            <a:r>
              <a:rPr lang="en-US" b="1" dirty="0" smtClean="0"/>
              <a:t>tut</a:t>
            </a:r>
            <a:r>
              <a:rPr lang="tr-TR" b="1" dirty="0" smtClean="0"/>
              <a:t>I</a:t>
            </a:r>
            <a:r>
              <a:rPr lang="en-US" b="1" dirty="0" smtClean="0"/>
              <a:t>on</a:t>
            </a:r>
            <a:r>
              <a:rPr lang="tr-TR" b="1" dirty="0" smtClean="0"/>
              <a:t> of 1982</a:t>
            </a:r>
            <a:r>
              <a:rPr lang="tr-TR" dirty="0"/>
              <a:t/>
            </a:r>
            <a:br>
              <a:rPr lang="tr-TR" dirty="0"/>
            </a:br>
            <a:endParaRPr lang="tr-TR" dirty="0"/>
          </a:p>
        </p:txBody>
      </p:sp>
      <p:sp>
        <p:nvSpPr>
          <p:cNvPr id="3" name="İçerik Yer Tutucusu 2"/>
          <p:cNvSpPr>
            <a:spLocks noGrp="1"/>
          </p:cNvSpPr>
          <p:nvPr>
            <p:ph idx="1"/>
          </p:nvPr>
        </p:nvSpPr>
        <p:spPr/>
        <p:txBody>
          <a:bodyPr>
            <a:normAutofit/>
          </a:bodyPr>
          <a:lstStyle/>
          <a:p>
            <a:pPr algn="just"/>
            <a:r>
              <a:rPr lang="tr-TR" dirty="0" smtClean="0"/>
              <a:t>Powers of </a:t>
            </a:r>
            <a:r>
              <a:rPr lang="tr-TR" dirty="0" err="1" smtClean="0"/>
              <a:t>the</a:t>
            </a:r>
            <a:r>
              <a:rPr lang="tr-TR" dirty="0" smtClean="0"/>
              <a:t> </a:t>
            </a:r>
            <a:r>
              <a:rPr lang="tr-TR" dirty="0" err="1" smtClean="0"/>
              <a:t>Executive</a:t>
            </a:r>
            <a:r>
              <a:rPr lang="tr-TR" dirty="0" smtClean="0"/>
              <a:t> </a:t>
            </a:r>
            <a:r>
              <a:rPr lang="tr-TR" dirty="0" err="1" smtClean="0"/>
              <a:t>and</a:t>
            </a:r>
            <a:r>
              <a:rPr lang="tr-TR" dirty="0" smtClean="0"/>
              <a:t> NSC </a:t>
            </a:r>
            <a:r>
              <a:rPr lang="tr-TR" dirty="0" err="1" smtClean="0"/>
              <a:t>increased</a:t>
            </a:r>
            <a:r>
              <a:rPr lang="tr-TR" dirty="0" smtClean="0"/>
              <a:t>.</a:t>
            </a:r>
          </a:p>
          <a:p>
            <a:pPr algn="just"/>
            <a:r>
              <a:rPr lang="en-US" dirty="0" smtClean="0"/>
              <a:t> It </a:t>
            </a:r>
            <a:r>
              <a:rPr lang="en-US" dirty="0"/>
              <a:t>limited the freedom of the press, the freedom of trade unions (banning political strikes, solidarity strikes and national strikes) and the rights and liberties of the individual. </a:t>
            </a:r>
            <a:endParaRPr lang="tr-TR" dirty="0" smtClean="0"/>
          </a:p>
          <a:p>
            <a:pPr algn="just"/>
            <a:r>
              <a:rPr lang="tr-TR" dirty="0" err="1" smtClean="0"/>
              <a:t>Senate</a:t>
            </a:r>
            <a:r>
              <a:rPr lang="tr-TR" dirty="0" smtClean="0"/>
              <a:t> </a:t>
            </a:r>
            <a:r>
              <a:rPr lang="tr-TR" dirty="0" err="1" smtClean="0"/>
              <a:t>was</a:t>
            </a:r>
            <a:r>
              <a:rPr lang="tr-TR" dirty="0" smtClean="0"/>
              <a:t> </a:t>
            </a:r>
            <a:r>
              <a:rPr lang="tr-TR" dirty="0" err="1" smtClean="0"/>
              <a:t>closed</a:t>
            </a:r>
            <a:r>
              <a:rPr lang="tr-TR" dirty="0" smtClean="0"/>
              <a:t> </a:t>
            </a:r>
            <a:r>
              <a:rPr lang="tr-TR" dirty="0" err="1" smtClean="0"/>
              <a:t>down</a:t>
            </a:r>
            <a:r>
              <a:rPr lang="tr-TR" dirty="0" smtClean="0"/>
              <a:t>.</a:t>
            </a:r>
          </a:p>
          <a:p>
            <a:pPr algn="just"/>
            <a:endParaRPr lang="tr-TR" dirty="0"/>
          </a:p>
          <a:p>
            <a:pPr algn="just"/>
            <a:r>
              <a:rPr lang="tr-TR" dirty="0" smtClean="0"/>
              <a:t>Referandum of </a:t>
            </a:r>
            <a:r>
              <a:rPr lang="tr-TR" dirty="0" err="1" smtClean="0"/>
              <a:t>the</a:t>
            </a:r>
            <a:r>
              <a:rPr lang="tr-TR" dirty="0" smtClean="0"/>
              <a:t> </a:t>
            </a:r>
            <a:r>
              <a:rPr lang="tr-TR" dirty="0" err="1" smtClean="0"/>
              <a:t>constitution</a:t>
            </a:r>
            <a:r>
              <a:rPr lang="tr-TR" dirty="0" smtClean="0"/>
              <a:t> </a:t>
            </a:r>
            <a:r>
              <a:rPr lang="tr-TR" dirty="0" err="1" smtClean="0"/>
              <a:t>was</a:t>
            </a:r>
            <a:r>
              <a:rPr lang="tr-TR" dirty="0" smtClean="0"/>
              <a:t> </a:t>
            </a:r>
            <a:r>
              <a:rPr lang="tr-TR" dirty="0" err="1" smtClean="0"/>
              <a:t>also</a:t>
            </a:r>
            <a:r>
              <a:rPr lang="tr-TR" dirty="0" smtClean="0"/>
              <a:t> </a:t>
            </a:r>
            <a:r>
              <a:rPr lang="tr-TR" dirty="0" err="1" smtClean="0"/>
              <a:t>making</a:t>
            </a:r>
            <a:r>
              <a:rPr lang="tr-TR" dirty="0" smtClean="0"/>
              <a:t> Kenan Evren </a:t>
            </a:r>
            <a:r>
              <a:rPr lang="tr-TR" dirty="0" err="1" smtClean="0"/>
              <a:t>the</a:t>
            </a:r>
            <a:r>
              <a:rPr lang="tr-TR" dirty="0" smtClean="0"/>
              <a:t> </a:t>
            </a:r>
            <a:r>
              <a:rPr lang="tr-TR" dirty="0" err="1" smtClean="0"/>
              <a:t>President</a:t>
            </a:r>
            <a:r>
              <a:rPr lang="tr-TR" dirty="0" smtClean="0"/>
              <a:t>.</a:t>
            </a:r>
          </a:p>
          <a:p>
            <a:pPr lvl="1" algn="just"/>
            <a:r>
              <a:rPr lang="tr-TR" dirty="0" smtClean="0"/>
              <a:t>91,4 %-YES </a:t>
            </a:r>
            <a:r>
              <a:rPr lang="tr-TR" dirty="0" err="1" smtClean="0"/>
              <a:t>vote</a:t>
            </a:r>
            <a:r>
              <a:rPr lang="tr-TR" dirty="0" smtClean="0"/>
              <a:t>.</a:t>
            </a:r>
            <a:endParaRPr lang="tr-TR" dirty="0"/>
          </a:p>
          <a:p>
            <a:endParaRPr lang="tr-TR" dirty="0"/>
          </a:p>
        </p:txBody>
      </p:sp>
    </p:spTree>
    <p:extLst>
      <p:ext uri="{BB962C8B-B14F-4D97-AF65-F5344CB8AC3E}">
        <p14:creationId xmlns:p14="http://schemas.microsoft.com/office/powerpoint/2010/main" val="40838330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Law</a:t>
            </a:r>
            <a:r>
              <a:rPr lang="tr-TR" dirty="0" smtClean="0"/>
              <a:t> on </a:t>
            </a:r>
            <a:r>
              <a:rPr lang="tr-TR" dirty="0" err="1" smtClean="0"/>
              <a:t>PolItIcal</a:t>
            </a:r>
            <a:r>
              <a:rPr lang="tr-TR" dirty="0" smtClean="0"/>
              <a:t> </a:t>
            </a:r>
            <a:r>
              <a:rPr lang="tr-TR" dirty="0" err="1" smtClean="0"/>
              <a:t>PartIes</a:t>
            </a:r>
            <a:r>
              <a:rPr lang="tr-TR" dirty="0" smtClean="0"/>
              <a:t> </a:t>
            </a:r>
            <a:r>
              <a:rPr lang="tr-TR" dirty="0" err="1" smtClean="0"/>
              <a:t>and</a:t>
            </a:r>
            <a:r>
              <a:rPr lang="tr-TR" dirty="0" smtClean="0"/>
              <a:t> THE NEW </a:t>
            </a:r>
            <a:r>
              <a:rPr lang="tr-TR" dirty="0" err="1" smtClean="0"/>
              <a:t>ElectIon</a:t>
            </a:r>
            <a:r>
              <a:rPr lang="tr-TR" dirty="0" smtClean="0"/>
              <a:t> LAW</a:t>
            </a:r>
            <a:endParaRPr lang="tr-TR" dirty="0"/>
          </a:p>
        </p:txBody>
      </p:sp>
      <p:sp>
        <p:nvSpPr>
          <p:cNvPr id="3" name="İçerik Yer Tutucusu 2"/>
          <p:cNvSpPr>
            <a:spLocks noGrp="1"/>
          </p:cNvSpPr>
          <p:nvPr>
            <p:ph idx="1"/>
          </p:nvPr>
        </p:nvSpPr>
        <p:spPr/>
        <p:txBody>
          <a:bodyPr>
            <a:normAutofit/>
          </a:bodyPr>
          <a:lstStyle/>
          <a:p>
            <a:pPr algn="just"/>
            <a:r>
              <a:rPr lang="tr-TR" dirty="0" err="1" smtClean="0"/>
              <a:t>Proportional</a:t>
            </a:r>
            <a:r>
              <a:rPr lang="tr-TR" dirty="0" smtClean="0"/>
              <a:t> </a:t>
            </a:r>
            <a:r>
              <a:rPr lang="tr-TR" dirty="0" err="1" smtClean="0"/>
              <a:t>Representation</a:t>
            </a:r>
            <a:r>
              <a:rPr lang="tr-TR" dirty="0" smtClean="0"/>
              <a:t> </a:t>
            </a:r>
            <a:r>
              <a:rPr lang="tr-TR" dirty="0" err="1" smtClean="0"/>
              <a:t>with</a:t>
            </a:r>
            <a:r>
              <a:rPr lang="tr-TR" dirty="0" smtClean="0"/>
              <a:t> a 10% </a:t>
            </a:r>
            <a:r>
              <a:rPr lang="tr-TR" dirty="0" err="1"/>
              <a:t>t</a:t>
            </a:r>
            <a:r>
              <a:rPr lang="tr-TR" dirty="0" err="1" smtClean="0"/>
              <a:t>hreshold</a:t>
            </a:r>
            <a:r>
              <a:rPr lang="tr-TR" dirty="0" smtClean="0"/>
              <a:t> </a:t>
            </a:r>
            <a:r>
              <a:rPr lang="tr-TR" dirty="0" err="1" smtClean="0"/>
              <a:t>under</a:t>
            </a:r>
            <a:r>
              <a:rPr lang="tr-TR" dirty="0" smtClean="0"/>
              <a:t> </a:t>
            </a:r>
            <a:r>
              <a:rPr lang="tr-TR" dirty="0" err="1"/>
              <a:t>the</a:t>
            </a:r>
            <a:r>
              <a:rPr lang="tr-TR" dirty="0"/>
              <a:t> </a:t>
            </a:r>
            <a:r>
              <a:rPr lang="tr-TR" dirty="0" err="1"/>
              <a:t>new</a:t>
            </a:r>
            <a:r>
              <a:rPr lang="tr-TR" dirty="0"/>
              <a:t> </a:t>
            </a:r>
            <a:r>
              <a:rPr lang="tr-TR" dirty="0" err="1"/>
              <a:t>election</a:t>
            </a:r>
            <a:r>
              <a:rPr lang="tr-TR" dirty="0"/>
              <a:t> </a:t>
            </a:r>
            <a:r>
              <a:rPr lang="tr-TR" dirty="0" err="1"/>
              <a:t>law</a:t>
            </a:r>
            <a:r>
              <a:rPr lang="tr-TR" dirty="0"/>
              <a:t> of </a:t>
            </a:r>
            <a:r>
              <a:rPr lang="tr-TR" dirty="0" err="1" smtClean="0"/>
              <a:t>June</a:t>
            </a:r>
            <a:r>
              <a:rPr lang="tr-TR" dirty="0" smtClean="0"/>
              <a:t> 1983.</a:t>
            </a:r>
          </a:p>
          <a:p>
            <a:pPr algn="just"/>
            <a:r>
              <a:rPr lang="en-US" dirty="0" smtClean="0"/>
              <a:t>Politicians </a:t>
            </a:r>
            <a:r>
              <a:rPr lang="en-US" dirty="0"/>
              <a:t>who had been active before September 1980 were banned from politics for ten years. </a:t>
            </a:r>
            <a:endParaRPr lang="tr-TR" dirty="0"/>
          </a:p>
          <a:p>
            <a:pPr algn="just"/>
            <a:r>
              <a:rPr lang="tr-TR" dirty="0" err="1" smtClean="0"/>
              <a:t>Approval</a:t>
            </a:r>
            <a:r>
              <a:rPr lang="tr-TR" dirty="0" smtClean="0"/>
              <a:t> of </a:t>
            </a:r>
            <a:r>
              <a:rPr lang="tr-TR" dirty="0" err="1" smtClean="0"/>
              <a:t>the</a:t>
            </a:r>
            <a:r>
              <a:rPr lang="tr-TR" dirty="0" smtClean="0"/>
              <a:t> NSC </a:t>
            </a:r>
            <a:r>
              <a:rPr lang="tr-TR" dirty="0" err="1" smtClean="0"/>
              <a:t>was</a:t>
            </a:r>
            <a:r>
              <a:rPr lang="tr-TR" dirty="0" smtClean="0"/>
              <a:t> </a:t>
            </a:r>
            <a:r>
              <a:rPr lang="tr-TR" dirty="0" err="1" smtClean="0"/>
              <a:t>needed</a:t>
            </a:r>
            <a:r>
              <a:rPr lang="tr-TR" dirty="0" smtClean="0"/>
              <a:t>.</a:t>
            </a:r>
          </a:p>
          <a:p>
            <a:pPr algn="just"/>
            <a:r>
              <a:rPr lang="tr-TR" dirty="0" err="1" smtClean="0"/>
              <a:t>Students</a:t>
            </a:r>
            <a:r>
              <a:rPr lang="tr-TR" dirty="0" smtClean="0"/>
              <a:t>, </a:t>
            </a:r>
            <a:r>
              <a:rPr lang="tr-TR" dirty="0" err="1" smtClean="0"/>
              <a:t>teachers</a:t>
            </a:r>
            <a:r>
              <a:rPr lang="tr-TR" dirty="0" smtClean="0"/>
              <a:t> </a:t>
            </a:r>
            <a:r>
              <a:rPr lang="tr-TR" dirty="0" err="1" smtClean="0"/>
              <a:t>and</a:t>
            </a:r>
            <a:r>
              <a:rPr lang="tr-TR" dirty="0" smtClean="0"/>
              <a:t> </a:t>
            </a:r>
            <a:r>
              <a:rPr lang="tr-TR" dirty="0" err="1" smtClean="0"/>
              <a:t>civil</a:t>
            </a:r>
            <a:r>
              <a:rPr lang="tr-TR" dirty="0" smtClean="0"/>
              <a:t> </a:t>
            </a:r>
            <a:r>
              <a:rPr lang="tr-TR" dirty="0" err="1" smtClean="0"/>
              <a:t>servants</a:t>
            </a:r>
            <a:r>
              <a:rPr lang="tr-TR" dirty="0" smtClean="0"/>
              <a:t> </a:t>
            </a:r>
            <a:r>
              <a:rPr lang="tr-TR" dirty="0" err="1" smtClean="0"/>
              <a:t>were</a:t>
            </a:r>
            <a:r>
              <a:rPr lang="tr-TR" dirty="0" smtClean="0"/>
              <a:t> </a:t>
            </a:r>
            <a:r>
              <a:rPr lang="tr-TR" dirty="0" err="1" smtClean="0"/>
              <a:t>barred</a:t>
            </a:r>
            <a:r>
              <a:rPr lang="tr-TR" dirty="0" smtClean="0"/>
              <a:t> </a:t>
            </a:r>
            <a:r>
              <a:rPr lang="tr-TR" dirty="0" err="1" smtClean="0"/>
              <a:t>from</a:t>
            </a:r>
            <a:r>
              <a:rPr lang="tr-TR" dirty="0" smtClean="0"/>
              <a:t> </a:t>
            </a:r>
            <a:r>
              <a:rPr lang="tr-TR" dirty="0" err="1" smtClean="0"/>
              <a:t>membership</a:t>
            </a:r>
            <a:r>
              <a:rPr lang="tr-TR" dirty="0" smtClean="0"/>
              <a:t>.</a:t>
            </a:r>
          </a:p>
          <a:p>
            <a:pPr algn="just"/>
            <a:r>
              <a:rPr lang="tr-TR" dirty="0" err="1" smtClean="0"/>
              <a:t>Parties</a:t>
            </a:r>
            <a:r>
              <a:rPr lang="tr-TR" dirty="0" smtClean="0"/>
              <a:t> </a:t>
            </a:r>
            <a:r>
              <a:rPr lang="tr-TR" dirty="0" err="1" smtClean="0"/>
              <a:t>were</a:t>
            </a:r>
            <a:r>
              <a:rPr lang="tr-TR" dirty="0" smtClean="0"/>
              <a:t> not </a:t>
            </a:r>
            <a:r>
              <a:rPr lang="tr-TR" dirty="0" err="1" smtClean="0"/>
              <a:t>allowed</a:t>
            </a:r>
            <a:r>
              <a:rPr lang="tr-TR" dirty="0" smtClean="0"/>
              <a:t> </a:t>
            </a:r>
            <a:r>
              <a:rPr lang="tr-TR" dirty="0" err="1" smtClean="0"/>
              <a:t>to</a:t>
            </a:r>
            <a:r>
              <a:rPr lang="tr-TR" dirty="0" smtClean="0"/>
              <a:t> </a:t>
            </a:r>
            <a:r>
              <a:rPr lang="tr-TR" dirty="0" err="1" smtClean="0"/>
              <a:t>found</a:t>
            </a:r>
            <a:r>
              <a:rPr lang="tr-TR" dirty="0" smtClean="0"/>
              <a:t> </a:t>
            </a:r>
            <a:r>
              <a:rPr lang="tr-TR" dirty="0" err="1" smtClean="0"/>
              <a:t>women</a:t>
            </a:r>
            <a:r>
              <a:rPr lang="tr-TR" dirty="0" smtClean="0"/>
              <a:t> </a:t>
            </a:r>
            <a:r>
              <a:rPr lang="tr-TR" dirty="0" err="1" smtClean="0"/>
              <a:t>and</a:t>
            </a:r>
            <a:r>
              <a:rPr lang="tr-TR" dirty="0" smtClean="0"/>
              <a:t> </a:t>
            </a:r>
            <a:r>
              <a:rPr lang="tr-TR" dirty="0" err="1" smtClean="0"/>
              <a:t>youth</a:t>
            </a:r>
            <a:r>
              <a:rPr lang="tr-TR" dirty="0" smtClean="0"/>
              <a:t> </a:t>
            </a:r>
            <a:r>
              <a:rPr lang="tr-TR" dirty="0" err="1" smtClean="0"/>
              <a:t>branches</a:t>
            </a:r>
            <a:r>
              <a:rPr lang="tr-TR" dirty="0" smtClean="0"/>
              <a:t>.</a:t>
            </a:r>
          </a:p>
          <a:p>
            <a:pPr algn="just"/>
            <a:endParaRPr lang="tr-TR" dirty="0" smtClean="0"/>
          </a:p>
          <a:p>
            <a:pPr algn="just"/>
            <a:endParaRPr lang="tr-TR" dirty="0"/>
          </a:p>
          <a:p>
            <a:endParaRPr lang="tr-TR" dirty="0"/>
          </a:p>
        </p:txBody>
      </p:sp>
    </p:spTree>
    <p:extLst>
      <p:ext uri="{BB962C8B-B14F-4D97-AF65-F5344CB8AC3E}">
        <p14:creationId xmlns:p14="http://schemas.microsoft.com/office/powerpoint/2010/main" val="6811746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Democracy</a:t>
            </a:r>
            <a:r>
              <a:rPr lang="tr-TR" dirty="0" smtClean="0"/>
              <a:t> on a </a:t>
            </a:r>
            <a:r>
              <a:rPr lang="tr-TR" dirty="0" err="1" smtClean="0"/>
              <a:t>narrow</a:t>
            </a:r>
            <a:r>
              <a:rPr lang="tr-TR" dirty="0" smtClean="0"/>
              <a:t> </a:t>
            </a:r>
            <a:r>
              <a:rPr lang="tr-TR" dirty="0" err="1" smtClean="0"/>
              <a:t>road</a:t>
            </a:r>
            <a:r>
              <a:rPr lang="tr-TR" dirty="0" smtClean="0"/>
              <a:t> </a:t>
            </a:r>
            <a:endParaRPr lang="tr-TR" dirty="0"/>
          </a:p>
        </p:txBody>
      </p:sp>
      <p:sp>
        <p:nvSpPr>
          <p:cNvPr id="3" name="İçerik Yer Tutucusu 2"/>
          <p:cNvSpPr>
            <a:spLocks noGrp="1"/>
          </p:cNvSpPr>
          <p:nvPr>
            <p:ph idx="1"/>
          </p:nvPr>
        </p:nvSpPr>
        <p:spPr/>
        <p:txBody>
          <a:bodyPr>
            <a:normAutofit/>
          </a:bodyPr>
          <a:lstStyle/>
          <a:p>
            <a:r>
              <a:rPr lang="tr-TR" dirty="0" err="1" smtClean="0"/>
              <a:t>Before</a:t>
            </a:r>
            <a:r>
              <a:rPr lang="tr-TR" dirty="0" smtClean="0"/>
              <a:t> </a:t>
            </a:r>
            <a:r>
              <a:rPr lang="tr-TR" dirty="0" err="1" smtClean="0"/>
              <a:t>the</a:t>
            </a:r>
            <a:r>
              <a:rPr lang="tr-TR" dirty="0" smtClean="0"/>
              <a:t> </a:t>
            </a:r>
            <a:r>
              <a:rPr lang="tr-TR" dirty="0" err="1" smtClean="0"/>
              <a:t>elections</a:t>
            </a:r>
            <a:r>
              <a:rPr lang="tr-TR" dirty="0" smtClean="0"/>
              <a:t> of 1983, </a:t>
            </a:r>
            <a:r>
              <a:rPr lang="en-US" dirty="0" smtClean="0"/>
              <a:t>15 </a:t>
            </a:r>
            <a:r>
              <a:rPr lang="en-US" dirty="0"/>
              <a:t>parties were founded, but the military deemed 12 of them </a:t>
            </a:r>
            <a:r>
              <a:rPr lang="en-US" dirty="0" smtClean="0"/>
              <a:t>unacceptable</a:t>
            </a:r>
            <a:r>
              <a:rPr lang="tr-TR" dirty="0" smtClean="0"/>
              <a:t>. T</a:t>
            </a:r>
            <a:r>
              <a:rPr lang="en-US" dirty="0" err="1" smtClean="0"/>
              <a:t>hree</a:t>
            </a:r>
            <a:r>
              <a:rPr lang="en-US" dirty="0" smtClean="0"/>
              <a:t> </a:t>
            </a:r>
            <a:r>
              <a:rPr lang="en-US" dirty="0"/>
              <a:t>parties </a:t>
            </a:r>
            <a:r>
              <a:rPr lang="tr-TR" dirty="0" err="1" smtClean="0"/>
              <a:t>that</a:t>
            </a:r>
            <a:r>
              <a:rPr lang="tr-TR" dirty="0" smtClean="0"/>
              <a:t> </a:t>
            </a:r>
            <a:r>
              <a:rPr lang="en-US" dirty="0" smtClean="0"/>
              <a:t>were </a:t>
            </a:r>
            <a:r>
              <a:rPr lang="en-US" dirty="0"/>
              <a:t>allowed to take part in the elections of 6 November 1983 were</a:t>
            </a:r>
            <a:r>
              <a:rPr lang="en-US" dirty="0" smtClean="0"/>
              <a:t>:</a:t>
            </a:r>
            <a:r>
              <a:rPr lang="tr-TR" dirty="0" smtClean="0"/>
              <a:t> </a:t>
            </a:r>
            <a:endParaRPr lang="tr-TR" dirty="0"/>
          </a:p>
          <a:p>
            <a:r>
              <a:rPr lang="en-US" i="1" dirty="0" err="1" smtClean="0"/>
              <a:t>Milliyetçi</a:t>
            </a:r>
            <a:r>
              <a:rPr lang="en-US" i="1" dirty="0" smtClean="0"/>
              <a:t> </a:t>
            </a:r>
            <a:r>
              <a:rPr lang="en-US" i="1" dirty="0" err="1"/>
              <a:t>Demokrasi</a:t>
            </a:r>
            <a:r>
              <a:rPr lang="en-US" i="1" dirty="0"/>
              <a:t> </a:t>
            </a:r>
            <a:r>
              <a:rPr lang="en-US" i="1" dirty="0" err="1"/>
              <a:t>Partisi</a:t>
            </a:r>
            <a:r>
              <a:rPr lang="en-US" i="1" dirty="0"/>
              <a:t> </a:t>
            </a:r>
            <a:r>
              <a:rPr lang="en-US" dirty="0"/>
              <a:t>(Party of Nationalist Democracy</a:t>
            </a:r>
            <a:r>
              <a:rPr lang="en-US" dirty="0" smtClean="0"/>
              <a:t>) led </a:t>
            </a:r>
            <a:r>
              <a:rPr lang="en-US" dirty="0"/>
              <a:t>by retired general </a:t>
            </a:r>
            <a:r>
              <a:rPr lang="en-US" dirty="0" err="1"/>
              <a:t>Turgut</a:t>
            </a:r>
            <a:r>
              <a:rPr lang="en-US" dirty="0"/>
              <a:t> </a:t>
            </a:r>
            <a:r>
              <a:rPr lang="en-US" dirty="0" err="1" smtClean="0"/>
              <a:t>Sunalp</a:t>
            </a:r>
            <a:r>
              <a:rPr lang="en-US" dirty="0"/>
              <a:t> </a:t>
            </a:r>
            <a:endParaRPr lang="tr-TR" dirty="0"/>
          </a:p>
          <a:p>
            <a:r>
              <a:rPr lang="en-US" i="1" dirty="0" err="1" smtClean="0"/>
              <a:t>Halkçı</a:t>
            </a:r>
            <a:r>
              <a:rPr lang="en-US" i="1" dirty="0" smtClean="0"/>
              <a:t> </a:t>
            </a:r>
            <a:r>
              <a:rPr lang="en-US" i="1" dirty="0" err="1"/>
              <a:t>Partisi</a:t>
            </a:r>
            <a:r>
              <a:rPr lang="en-US" i="1" dirty="0"/>
              <a:t> </a:t>
            </a:r>
            <a:r>
              <a:rPr lang="en-US" dirty="0"/>
              <a:t>(Populist Party), led by </a:t>
            </a:r>
            <a:r>
              <a:rPr lang="en-US" dirty="0" err="1"/>
              <a:t>Necdet</a:t>
            </a:r>
            <a:r>
              <a:rPr lang="en-US" dirty="0"/>
              <a:t> </a:t>
            </a:r>
            <a:r>
              <a:rPr lang="en-US" dirty="0" err="1" smtClean="0"/>
              <a:t>Calp</a:t>
            </a:r>
            <a:r>
              <a:rPr lang="tr-TR" dirty="0"/>
              <a:t> </a:t>
            </a:r>
          </a:p>
          <a:p>
            <a:r>
              <a:rPr lang="en-US" i="1" dirty="0" err="1" smtClean="0"/>
              <a:t>Anavatan</a:t>
            </a:r>
            <a:r>
              <a:rPr lang="en-US" i="1" dirty="0" smtClean="0"/>
              <a:t> </a:t>
            </a:r>
            <a:r>
              <a:rPr lang="en-US" i="1" dirty="0" err="1"/>
              <a:t>Partisi</a:t>
            </a:r>
            <a:r>
              <a:rPr lang="en-US" i="1" dirty="0"/>
              <a:t> </a:t>
            </a:r>
            <a:r>
              <a:rPr lang="en-US" dirty="0"/>
              <a:t>(Motherland Party), led by </a:t>
            </a:r>
            <a:r>
              <a:rPr lang="en-US" dirty="0" err="1"/>
              <a:t>Turgut</a:t>
            </a:r>
            <a:r>
              <a:rPr lang="en-US" dirty="0"/>
              <a:t> </a:t>
            </a:r>
            <a:r>
              <a:rPr lang="en-US" dirty="0" err="1" smtClean="0"/>
              <a:t>Özal</a:t>
            </a:r>
            <a:endParaRPr lang="tr-T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370" y="4944960"/>
            <a:ext cx="1636014" cy="160329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792" y="5039008"/>
            <a:ext cx="1357236" cy="150924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2832" y="4944960"/>
            <a:ext cx="1623352" cy="1582768"/>
          </a:xfrm>
          <a:prstGeom prst="rect">
            <a:avLst/>
          </a:prstGeom>
        </p:spPr>
      </p:pic>
    </p:spTree>
    <p:extLst>
      <p:ext uri="{BB962C8B-B14F-4D97-AF65-F5344CB8AC3E}">
        <p14:creationId xmlns:p14="http://schemas.microsoft.com/office/powerpoint/2010/main" val="3144020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Motherland</a:t>
            </a:r>
            <a:r>
              <a:rPr lang="tr-TR" dirty="0" smtClean="0"/>
              <a:t> </a:t>
            </a:r>
            <a:r>
              <a:rPr lang="tr-TR" dirty="0" err="1" smtClean="0"/>
              <a:t>Party’s</a:t>
            </a:r>
            <a:r>
              <a:rPr lang="tr-TR" dirty="0" smtClean="0"/>
              <a:t> </a:t>
            </a:r>
            <a:r>
              <a:rPr lang="tr-TR" dirty="0" err="1" smtClean="0"/>
              <a:t>Electoral</a:t>
            </a:r>
            <a:r>
              <a:rPr lang="tr-TR" dirty="0" smtClean="0"/>
              <a:t> </a:t>
            </a:r>
            <a:r>
              <a:rPr lang="tr-TR" dirty="0" err="1" smtClean="0"/>
              <a:t>Success</a:t>
            </a:r>
            <a:r>
              <a:rPr lang="tr-TR" dirty="0" smtClean="0"/>
              <a:t> </a:t>
            </a:r>
            <a:endParaRPr lang="tr-TR" dirty="0"/>
          </a:p>
        </p:txBody>
      </p:sp>
      <p:sp>
        <p:nvSpPr>
          <p:cNvPr id="3" name="İçerik Yer Tutucusu 2"/>
          <p:cNvSpPr>
            <a:spLocks noGrp="1"/>
          </p:cNvSpPr>
          <p:nvPr>
            <p:ph idx="1"/>
          </p:nvPr>
        </p:nvSpPr>
        <p:spPr/>
        <p:txBody>
          <a:bodyPr/>
          <a:lstStyle/>
          <a:p>
            <a:pPr algn="just"/>
            <a:r>
              <a:rPr lang="tr-TR" dirty="0" smtClean="0"/>
              <a:t>Turgut Özal </a:t>
            </a:r>
            <a:r>
              <a:rPr lang="tr-TR" dirty="0" err="1" smtClean="0"/>
              <a:t>was</a:t>
            </a:r>
            <a:r>
              <a:rPr lang="tr-TR" dirty="0" smtClean="0"/>
              <a:t> </a:t>
            </a:r>
            <a:r>
              <a:rPr lang="en-US" dirty="0" smtClean="0"/>
              <a:t>behind </a:t>
            </a:r>
            <a:r>
              <a:rPr lang="en-US" dirty="0"/>
              <a:t>the economic reform </a:t>
            </a:r>
            <a:r>
              <a:rPr lang="en-US" dirty="0" err="1"/>
              <a:t>programme</a:t>
            </a:r>
            <a:r>
              <a:rPr lang="en-US" dirty="0"/>
              <a:t> launched in </a:t>
            </a:r>
            <a:r>
              <a:rPr lang="en-US" dirty="0" smtClean="0"/>
              <a:t>1979–80</a:t>
            </a:r>
            <a:r>
              <a:rPr lang="tr-TR" dirty="0" smtClean="0"/>
              <a:t>.</a:t>
            </a:r>
          </a:p>
          <a:p>
            <a:pPr algn="just"/>
            <a:r>
              <a:rPr lang="en-US" dirty="0"/>
              <a:t>MP scored an overwhelming victory, polling over 45 per cent of the vote.</a:t>
            </a:r>
            <a:r>
              <a:rPr lang="tr-TR" dirty="0"/>
              <a:t> </a:t>
            </a:r>
            <a:endParaRPr lang="tr-TR" dirty="0" smtClean="0"/>
          </a:p>
          <a:p>
            <a:pPr algn="just"/>
            <a:r>
              <a:rPr lang="tr-TR" dirty="0" smtClean="0"/>
              <a:t>Özal’</a:t>
            </a:r>
            <a:r>
              <a:rPr lang="en-US" dirty="0" smtClean="0"/>
              <a:t>s </a:t>
            </a:r>
            <a:r>
              <a:rPr lang="en-US" dirty="0"/>
              <a:t>election slogan, </a:t>
            </a:r>
            <a:r>
              <a:rPr lang="en-US" i="1" dirty="0" err="1" smtClean="0"/>
              <a:t>orta</a:t>
            </a:r>
            <a:r>
              <a:rPr lang="en-US" i="1" dirty="0" smtClean="0"/>
              <a:t> </a:t>
            </a:r>
            <a:r>
              <a:rPr lang="en-US" i="1" dirty="0" err="1"/>
              <a:t>direk</a:t>
            </a:r>
            <a:r>
              <a:rPr lang="en-US" i="1" dirty="0"/>
              <a:t> </a:t>
            </a:r>
            <a:r>
              <a:rPr lang="en-US" dirty="0" smtClean="0"/>
              <a:t>was </a:t>
            </a:r>
            <a:r>
              <a:rPr lang="en-US" dirty="0"/>
              <a:t>devised </a:t>
            </a:r>
            <a:r>
              <a:rPr lang="tr-TR" dirty="0" err="1" smtClean="0"/>
              <a:t>to</a:t>
            </a:r>
            <a:r>
              <a:rPr lang="tr-TR" dirty="0" smtClean="0"/>
              <a:t> </a:t>
            </a:r>
            <a:r>
              <a:rPr lang="tr-TR" dirty="0" err="1" smtClean="0"/>
              <a:t>appeal</a:t>
            </a:r>
            <a:r>
              <a:rPr lang="tr-TR" dirty="0" smtClean="0"/>
              <a:t> </a:t>
            </a:r>
            <a:r>
              <a:rPr lang="en-US" dirty="0" smtClean="0"/>
              <a:t>to </a:t>
            </a:r>
            <a:r>
              <a:rPr lang="en-US" dirty="0"/>
              <a:t>the average Turk </a:t>
            </a:r>
            <a:r>
              <a:rPr lang="tr-TR" dirty="0" err="1" smtClean="0"/>
              <a:t>who</a:t>
            </a:r>
            <a:r>
              <a:rPr lang="tr-TR" dirty="0" smtClean="0"/>
              <a:t> </a:t>
            </a:r>
            <a:r>
              <a:rPr lang="en-US" dirty="0" smtClean="0"/>
              <a:t>could identify</a:t>
            </a:r>
            <a:r>
              <a:rPr lang="tr-TR" dirty="0" smtClean="0"/>
              <a:t> </a:t>
            </a:r>
            <a:r>
              <a:rPr lang="tr-TR" dirty="0" err="1" smtClean="0"/>
              <a:t>with</a:t>
            </a:r>
            <a:r>
              <a:rPr lang="tr-TR" dirty="0" smtClean="0"/>
              <a:t> </a:t>
            </a:r>
            <a:r>
              <a:rPr lang="tr-TR" dirty="0" err="1" smtClean="0"/>
              <a:t>him</a:t>
            </a:r>
            <a:r>
              <a:rPr lang="en-US" dirty="0" smtClean="0"/>
              <a:t>.</a:t>
            </a:r>
            <a:r>
              <a:rPr lang="tr-TR" dirty="0" smtClean="0"/>
              <a:t> </a:t>
            </a:r>
            <a:r>
              <a:rPr lang="en-US" dirty="0" smtClean="0"/>
              <a:t> </a:t>
            </a:r>
            <a:endParaRPr lang="tr-TR" dirty="0"/>
          </a:p>
        </p:txBody>
      </p:sp>
    </p:spTree>
    <p:extLst>
      <p:ext uri="{BB962C8B-B14F-4D97-AF65-F5344CB8AC3E}">
        <p14:creationId xmlns:p14="http://schemas.microsoft.com/office/powerpoint/2010/main" val="32877725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RIse</a:t>
            </a:r>
            <a:r>
              <a:rPr lang="tr-TR" dirty="0" smtClean="0"/>
              <a:t> of ANAP (MP) </a:t>
            </a:r>
            <a:r>
              <a:rPr lang="tr-TR" dirty="0" err="1" smtClean="0"/>
              <a:t>and</a:t>
            </a:r>
            <a:r>
              <a:rPr lang="tr-TR" dirty="0" smtClean="0"/>
              <a:t> Turgut Özal</a:t>
            </a:r>
            <a:endParaRPr lang="tr-TR" dirty="0"/>
          </a:p>
        </p:txBody>
      </p:sp>
      <p:sp>
        <p:nvSpPr>
          <p:cNvPr id="3" name="Content Placeholder 2"/>
          <p:cNvSpPr>
            <a:spLocks noGrp="1"/>
          </p:cNvSpPr>
          <p:nvPr>
            <p:ph idx="1"/>
          </p:nvPr>
        </p:nvSpPr>
        <p:spPr/>
        <p:txBody>
          <a:bodyPr/>
          <a:lstStyle/>
          <a:p>
            <a:r>
              <a:rPr lang="tr-TR" dirty="0" smtClean="0"/>
              <a:t>1983 </a:t>
            </a:r>
            <a:r>
              <a:rPr lang="tr-TR" dirty="0" err="1" smtClean="0"/>
              <a:t>Elections-Beginning</a:t>
            </a:r>
            <a:r>
              <a:rPr lang="tr-TR" dirty="0" smtClean="0"/>
              <a:t> of a </a:t>
            </a:r>
            <a:r>
              <a:rPr lang="tr-TR" dirty="0" err="1" smtClean="0"/>
              <a:t>new</a:t>
            </a:r>
            <a:r>
              <a:rPr lang="tr-TR" dirty="0" smtClean="0"/>
              <a:t> </a:t>
            </a:r>
            <a:r>
              <a:rPr lang="tr-TR" dirty="0" err="1" smtClean="0"/>
              <a:t>Era</a:t>
            </a:r>
            <a:r>
              <a:rPr lang="tr-TR" dirty="0" smtClean="0"/>
              <a:t> </a:t>
            </a:r>
            <a:r>
              <a:rPr lang="tr-TR" dirty="0" err="1" smtClean="0"/>
              <a:t>after</a:t>
            </a:r>
            <a:r>
              <a:rPr lang="tr-TR" dirty="0" smtClean="0"/>
              <a:t> </a:t>
            </a:r>
            <a:r>
              <a:rPr lang="tr-TR" dirty="0" err="1" smtClean="0"/>
              <a:t>the</a:t>
            </a:r>
            <a:r>
              <a:rPr lang="tr-TR" dirty="0" smtClean="0"/>
              <a:t> </a:t>
            </a:r>
            <a:r>
              <a:rPr lang="tr-TR" dirty="0" err="1" smtClean="0"/>
              <a:t>military</a:t>
            </a:r>
            <a:r>
              <a:rPr lang="tr-TR" dirty="0" smtClean="0"/>
              <a:t> </a:t>
            </a:r>
            <a:r>
              <a:rPr lang="tr-TR" dirty="0" err="1" smtClean="0"/>
              <a:t>coup</a:t>
            </a:r>
            <a:endParaRPr lang="tr-TR" dirty="0" smtClean="0"/>
          </a:p>
          <a:p>
            <a:pPr lvl="1"/>
            <a:r>
              <a:rPr lang="tr-TR" dirty="0" err="1" smtClean="0"/>
              <a:t>Depoliticized</a:t>
            </a:r>
            <a:r>
              <a:rPr lang="tr-TR" dirty="0" smtClean="0"/>
              <a:t> </a:t>
            </a:r>
            <a:r>
              <a:rPr lang="tr-TR" dirty="0" err="1" smtClean="0"/>
              <a:t>society</a:t>
            </a:r>
            <a:endParaRPr lang="tr-TR" dirty="0" smtClean="0"/>
          </a:p>
          <a:p>
            <a:pPr lvl="1"/>
            <a:r>
              <a:rPr lang="tr-TR" dirty="0" smtClean="0"/>
              <a:t>United </a:t>
            </a:r>
            <a:r>
              <a:rPr lang="tr-TR" dirty="0" err="1" smtClean="0"/>
              <a:t>under</a:t>
            </a:r>
            <a:r>
              <a:rPr lang="tr-TR" dirty="0" smtClean="0"/>
              <a:t> </a:t>
            </a:r>
            <a:r>
              <a:rPr lang="tr-TR" dirty="0" err="1" smtClean="0"/>
              <a:t>Turkish-Islamic</a:t>
            </a:r>
            <a:r>
              <a:rPr lang="tr-TR" dirty="0" smtClean="0"/>
              <a:t> </a:t>
            </a:r>
            <a:r>
              <a:rPr lang="tr-TR" dirty="0" err="1" smtClean="0"/>
              <a:t>Synthesis</a:t>
            </a:r>
            <a:endParaRPr lang="tr-TR" dirty="0" smtClean="0"/>
          </a:p>
          <a:p>
            <a:pPr lvl="1"/>
            <a:r>
              <a:rPr lang="tr-TR" dirty="0" smtClean="0"/>
              <a:t>Neo-Liberal </a:t>
            </a:r>
            <a:r>
              <a:rPr lang="tr-TR" dirty="0" err="1" smtClean="0"/>
              <a:t>Economic</a:t>
            </a:r>
            <a:r>
              <a:rPr lang="tr-TR" dirty="0" smtClean="0"/>
              <a:t> </a:t>
            </a:r>
            <a:r>
              <a:rPr lang="tr-TR" dirty="0" err="1" smtClean="0"/>
              <a:t>Measures</a:t>
            </a:r>
            <a:endParaRPr lang="tr-TR" dirty="0" smtClean="0"/>
          </a:p>
          <a:p>
            <a:r>
              <a:rPr lang="en-US" dirty="0"/>
              <a:t>ANAP was a conservative, traditionalist, nationalist party and it stood for social justice. </a:t>
            </a:r>
            <a:endParaRPr lang="tr-TR" dirty="0" smtClean="0"/>
          </a:p>
          <a:p>
            <a:pPr marL="742950" lvl="2" indent="-342900"/>
            <a:r>
              <a:rPr lang="tr-TR" dirty="0"/>
              <a:t>Catch-All </a:t>
            </a:r>
            <a:r>
              <a:rPr lang="tr-TR" dirty="0" err="1" smtClean="0"/>
              <a:t>Party</a:t>
            </a:r>
            <a:endParaRPr lang="tr-TR" dirty="0" smtClean="0"/>
          </a:p>
          <a:p>
            <a:r>
              <a:rPr lang="tr-TR" dirty="0" err="1" smtClean="0"/>
              <a:t>Local</a:t>
            </a:r>
            <a:r>
              <a:rPr lang="tr-TR" dirty="0" smtClean="0"/>
              <a:t> </a:t>
            </a:r>
            <a:r>
              <a:rPr lang="tr-TR" dirty="0" err="1" smtClean="0"/>
              <a:t>Elections</a:t>
            </a:r>
            <a:r>
              <a:rPr lang="tr-TR" dirty="0" smtClean="0"/>
              <a:t> of 1984-New </a:t>
            </a:r>
            <a:r>
              <a:rPr lang="tr-TR" dirty="0" err="1" smtClean="0"/>
              <a:t>Parties</a:t>
            </a:r>
            <a:r>
              <a:rPr lang="tr-TR" dirty="0" smtClean="0"/>
              <a:t> </a:t>
            </a:r>
            <a:r>
              <a:rPr lang="tr-TR" dirty="0" err="1" smtClean="0"/>
              <a:t>entered</a:t>
            </a:r>
            <a:r>
              <a:rPr lang="tr-TR" dirty="0" smtClean="0"/>
              <a:t> </a:t>
            </a:r>
            <a:r>
              <a:rPr lang="tr-TR" dirty="0" err="1" smtClean="0"/>
              <a:t>the</a:t>
            </a:r>
            <a:r>
              <a:rPr lang="tr-TR" dirty="0" smtClean="0"/>
              <a:t> </a:t>
            </a:r>
            <a:r>
              <a:rPr lang="tr-TR" dirty="0" err="1" smtClean="0"/>
              <a:t>race</a:t>
            </a:r>
            <a:r>
              <a:rPr lang="tr-TR" dirty="0" smtClean="0"/>
              <a:t>-SODEP, DYP, RP</a:t>
            </a:r>
          </a:p>
          <a:p>
            <a:pPr lvl="1"/>
            <a:r>
              <a:rPr lang="tr-TR" dirty="0" err="1" smtClean="0"/>
              <a:t>Due</a:t>
            </a:r>
            <a:r>
              <a:rPr lang="tr-TR" dirty="0" smtClean="0"/>
              <a:t> </a:t>
            </a:r>
            <a:r>
              <a:rPr lang="tr-TR" dirty="0" err="1" smtClean="0"/>
              <a:t>to</a:t>
            </a:r>
            <a:r>
              <a:rPr lang="tr-TR" dirty="0" smtClean="0"/>
              <a:t> 1984 </a:t>
            </a:r>
            <a:r>
              <a:rPr lang="tr-TR" dirty="0" err="1" smtClean="0"/>
              <a:t>local</a:t>
            </a:r>
            <a:r>
              <a:rPr lang="tr-TR" dirty="0" smtClean="0"/>
              <a:t> </a:t>
            </a:r>
            <a:r>
              <a:rPr lang="tr-TR" dirty="0" err="1" smtClean="0"/>
              <a:t>elections-loss</a:t>
            </a:r>
            <a:r>
              <a:rPr lang="tr-TR" dirty="0" smtClean="0"/>
              <a:t> of </a:t>
            </a:r>
            <a:r>
              <a:rPr lang="tr-TR" dirty="0" err="1" smtClean="0"/>
              <a:t>legitimacy</a:t>
            </a:r>
            <a:r>
              <a:rPr lang="tr-TR" dirty="0" smtClean="0"/>
              <a:t> </a:t>
            </a:r>
            <a:r>
              <a:rPr lang="tr-TR" dirty="0" err="1" smtClean="0"/>
              <a:t>for</a:t>
            </a:r>
            <a:r>
              <a:rPr lang="tr-TR" dirty="0" smtClean="0"/>
              <a:t> </a:t>
            </a:r>
            <a:r>
              <a:rPr lang="tr-TR" dirty="0" err="1" smtClean="0"/>
              <a:t>the</a:t>
            </a:r>
            <a:r>
              <a:rPr lang="tr-TR" dirty="0" smtClean="0"/>
              <a:t> </a:t>
            </a:r>
            <a:r>
              <a:rPr lang="tr-TR" dirty="0" err="1" smtClean="0"/>
              <a:t>opposition</a:t>
            </a:r>
            <a:r>
              <a:rPr lang="tr-TR" dirty="0" smtClean="0"/>
              <a:t> in </a:t>
            </a:r>
            <a:r>
              <a:rPr lang="tr-TR" dirty="0" err="1" smtClean="0"/>
              <a:t>the</a:t>
            </a:r>
            <a:r>
              <a:rPr lang="tr-TR" dirty="0" smtClean="0"/>
              <a:t> </a:t>
            </a:r>
            <a:r>
              <a:rPr lang="tr-TR" dirty="0" err="1" smtClean="0"/>
              <a:t>parliament</a:t>
            </a:r>
            <a:r>
              <a:rPr lang="tr-TR" dirty="0" smtClean="0"/>
              <a:t>, </a:t>
            </a:r>
            <a:r>
              <a:rPr lang="tr-TR" dirty="0" err="1" smtClean="0"/>
              <a:t>thus</a:t>
            </a:r>
            <a:r>
              <a:rPr lang="tr-TR" dirty="0" smtClean="0"/>
              <a:t> </a:t>
            </a:r>
            <a:r>
              <a:rPr lang="tr-TR" dirty="0" err="1" smtClean="0"/>
              <a:t>after</a:t>
            </a:r>
            <a:r>
              <a:rPr lang="tr-TR" dirty="0" smtClean="0"/>
              <a:t> </a:t>
            </a:r>
            <a:r>
              <a:rPr lang="tr-TR" dirty="0" err="1" smtClean="0"/>
              <a:t>that</a:t>
            </a:r>
            <a:r>
              <a:rPr lang="tr-TR" dirty="0" smtClean="0"/>
              <a:t> </a:t>
            </a:r>
            <a:r>
              <a:rPr lang="tr-TR" dirty="0" err="1" smtClean="0"/>
              <a:t>they</a:t>
            </a:r>
            <a:r>
              <a:rPr lang="tr-TR" dirty="0" smtClean="0"/>
              <a:t> </a:t>
            </a:r>
            <a:r>
              <a:rPr lang="tr-TR" dirty="0" err="1" smtClean="0"/>
              <a:t>will</a:t>
            </a:r>
            <a:r>
              <a:rPr lang="tr-TR" dirty="0" smtClean="0"/>
              <a:t> </a:t>
            </a:r>
            <a:r>
              <a:rPr lang="tr-TR" dirty="0" err="1" smtClean="0"/>
              <a:t>try</a:t>
            </a:r>
            <a:r>
              <a:rPr lang="tr-TR" dirty="0" smtClean="0"/>
              <a:t> </a:t>
            </a:r>
            <a:r>
              <a:rPr lang="tr-TR" dirty="0" err="1" smtClean="0"/>
              <a:t>to</a:t>
            </a:r>
            <a:r>
              <a:rPr lang="tr-TR" dirty="0" smtClean="0"/>
              <a:t> restore </a:t>
            </a:r>
            <a:r>
              <a:rPr lang="tr-TR" dirty="0" err="1" smtClean="0"/>
              <a:t>that</a:t>
            </a:r>
            <a:r>
              <a:rPr lang="tr-TR" dirty="0" smtClean="0"/>
              <a:t> </a:t>
            </a:r>
            <a:r>
              <a:rPr lang="tr-TR" dirty="0" err="1" smtClean="0"/>
              <a:t>with</a:t>
            </a:r>
            <a:r>
              <a:rPr lang="tr-TR" dirty="0" smtClean="0"/>
              <a:t> </a:t>
            </a:r>
            <a:r>
              <a:rPr lang="tr-TR" dirty="0" err="1" smtClean="0"/>
              <a:t>dissolution</a:t>
            </a:r>
            <a:r>
              <a:rPr lang="tr-TR" dirty="0" smtClean="0"/>
              <a:t>, </a:t>
            </a:r>
            <a:r>
              <a:rPr lang="tr-TR" dirty="0" err="1" smtClean="0"/>
              <a:t>splits</a:t>
            </a:r>
            <a:r>
              <a:rPr lang="tr-TR" dirty="0" smtClean="0"/>
              <a:t> </a:t>
            </a:r>
            <a:r>
              <a:rPr lang="tr-TR" dirty="0" err="1" smtClean="0"/>
              <a:t>or</a:t>
            </a:r>
            <a:r>
              <a:rPr lang="tr-TR" dirty="0" smtClean="0"/>
              <a:t> </a:t>
            </a:r>
            <a:r>
              <a:rPr lang="tr-TR" dirty="0" err="1" smtClean="0"/>
              <a:t>unifications</a:t>
            </a:r>
            <a:r>
              <a:rPr lang="tr-TR" dirty="0" smtClean="0"/>
              <a:t>.</a:t>
            </a:r>
          </a:p>
          <a:p>
            <a:pPr marL="457200" lvl="1" indent="0">
              <a:buNone/>
            </a:pPr>
            <a:endParaRPr lang="tr-TR" dirty="0" smtClean="0"/>
          </a:p>
          <a:p>
            <a:pPr marL="457200" lvl="1" indent="0">
              <a:buNone/>
            </a:pPr>
            <a:endParaRPr lang="tr-TR" dirty="0"/>
          </a:p>
        </p:txBody>
      </p:sp>
      <p:pic>
        <p:nvPicPr>
          <p:cNvPr id="5" name="Picture 2" descr="C:\Users\ebaysal\Desktop\untitled.bmp"/>
          <p:cNvPicPr>
            <a:picLocks noChangeAspect="1" noChangeArrowheads="1"/>
          </p:cNvPicPr>
          <p:nvPr/>
        </p:nvPicPr>
        <p:blipFill>
          <a:blip r:embed="rId2" cstate="print"/>
          <a:srcRect/>
          <a:stretch>
            <a:fillRect/>
          </a:stretch>
        </p:blipFill>
        <p:spPr bwMode="auto">
          <a:xfrm>
            <a:off x="9658392" y="0"/>
            <a:ext cx="2533608" cy="3579223"/>
          </a:xfrm>
          <a:prstGeom prst="rect">
            <a:avLst/>
          </a:prstGeom>
          <a:noFill/>
        </p:spPr>
      </p:pic>
    </p:spTree>
    <p:extLst>
      <p:ext uri="{BB962C8B-B14F-4D97-AF65-F5344CB8AC3E}">
        <p14:creationId xmlns:p14="http://schemas.microsoft.com/office/powerpoint/2010/main" val="4872991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ELECTION RESULTS OF 1983 </a:t>
            </a:r>
            <a:r>
              <a:rPr lang="tr-TR" dirty="0" err="1" smtClean="0"/>
              <a:t>and</a:t>
            </a:r>
            <a:r>
              <a:rPr lang="tr-TR" dirty="0" smtClean="0"/>
              <a:t> 1984</a:t>
            </a:r>
            <a:endParaRPr lang="tr-TR" dirty="0"/>
          </a:p>
        </p:txBody>
      </p:sp>
      <p:pic>
        <p:nvPicPr>
          <p:cNvPr id="5" name="Resim 4"/>
          <p:cNvPicPr>
            <a:picLocks noChangeAspect="1"/>
          </p:cNvPicPr>
          <p:nvPr/>
        </p:nvPicPr>
        <p:blipFill>
          <a:blip r:embed="rId3"/>
          <a:stretch>
            <a:fillRect/>
          </a:stretch>
        </p:blipFill>
        <p:spPr>
          <a:xfrm>
            <a:off x="5700427" y="2196749"/>
            <a:ext cx="5245100" cy="3606800"/>
          </a:xfrm>
          <a:prstGeom prst="rect">
            <a:avLst/>
          </a:prstGeom>
        </p:spPr>
      </p:pic>
      <p:pic>
        <p:nvPicPr>
          <p:cNvPr id="6" name="Resim 5"/>
          <p:cNvPicPr>
            <a:picLocks noChangeAspect="1"/>
          </p:cNvPicPr>
          <p:nvPr/>
        </p:nvPicPr>
        <p:blipFill>
          <a:blip r:embed="rId4"/>
          <a:stretch>
            <a:fillRect/>
          </a:stretch>
        </p:blipFill>
        <p:spPr>
          <a:xfrm>
            <a:off x="273027" y="2439344"/>
            <a:ext cx="5054600" cy="2717800"/>
          </a:xfrm>
          <a:prstGeom prst="rect">
            <a:avLst/>
          </a:prstGeom>
        </p:spPr>
      </p:pic>
    </p:spTree>
    <p:extLst>
      <p:ext uri="{BB962C8B-B14F-4D97-AF65-F5344CB8AC3E}">
        <p14:creationId xmlns:p14="http://schemas.microsoft.com/office/powerpoint/2010/main" val="4474262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Export-OrIented</a:t>
            </a:r>
            <a:r>
              <a:rPr lang="tr-TR" dirty="0" smtClean="0"/>
              <a:t> </a:t>
            </a:r>
            <a:r>
              <a:rPr lang="tr-TR" dirty="0" err="1" smtClean="0"/>
              <a:t>LIves</a:t>
            </a:r>
            <a:r>
              <a:rPr lang="tr-TR" dirty="0" smtClean="0"/>
              <a:t> </a:t>
            </a:r>
            <a:endParaRPr lang="tr-TR" dirty="0"/>
          </a:p>
        </p:txBody>
      </p:sp>
      <p:sp>
        <p:nvSpPr>
          <p:cNvPr id="3" name="Content Placeholder 2"/>
          <p:cNvSpPr>
            <a:spLocks noGrp="1"/>
          </p:cNvSpPr>
          <p:nvPr>
            <p:ph idx="1"/>
          </p:nvPr>
        </p:nvSpPr>
        <p:spPr/>
        <p:txBody>
          <a:bodyPr/>
          <a:lstStyle/>
          <a:p>
            <a:r>
              <a:rPr lang="tr-TR" dirty="0" smtClean="0"/>
              <a:t>24th of </a:t>
            </a:r>
            <a:r>
              <a:rPr lang="tr-TR" dirty="0" err="1" smtClean="0"/>
              <a:t>January</a:t>
            </a:r>
            <a:r>
              <a:rPr lang="tr-TR" dirty="0" smtClean="0"/>
              <a:t> 1980 </a:t>
            </a:r>
            <a:r>
              <a:rPr lang="tr-TR" dirty="0" err="1" smtClean="0"/>
              <a:t>Decisions</a:t>
            </a:r>
            <a:r>
              <a:rPr lang="tr-TR" dirty="0" smtClean="0"/>
              <a:t> –</a:t>
            </a:r>
            <a:r>
              <a:rPr lang="tr-TR" dirty="0" err="1" smtClean="0"/>
              <a:t>Export</a:t>
            </a:r>
            <a:r>
              <a:rPr lang="tr-TR" dirty="0" smtClean="0"/>
              <a:t> </a:t>
            </a:r>
            <a:r>
              <a:rPr lang="tr-TR" dirty="0" err="1" smtClean="0"/>
              <a:t>Oriented</a:t>
            </a:r>
            <a:r>
              <a:rPr lang="tr-TR" dirty="0" smtClean="0"/>
              <a:t> </a:t>
            </a:r>
            <a:r>
              <a:rPr lang="tr-TR" dirty="0" err="1" smtClean="0"/>
              <a:t>Economy</a:t>
            </a:r>
            <a:endParaRPr lang="tr-TR" dirty="0" smtClean="0"/>
          </a:p>
          <a:p>
            <a:pPr lvl="1"/>
            <a:r>
              <a:rPr lang="tr-TR" dirty="0"/>
              <a:t>	</a:t>
            </a:r>
            <a:r>
              <a:rPr lang="tr-TR" dirty="0" err="1" smtClean="0"/>
              <a:t>Restructuring</a:t>
            </a:r>
            <a:r>
              <a:rPr lang="tr-TR" dirty="0" smtClean="0"/>
              <a:t> </a:t>
            </a:r>
            <a:r>
              <a:rPr lang="tr-TR" dirty="0" err="1" smtClean="0"/>
              <a:t>Economy-foreign</a:t>
            </a:r>
            <a:r>
              <a:rPr lang="tr-TR" dirty="0" smtClean="0"/>
              <a:t> </a:t>
            </a:r>
            <a:r>
              <a:rPr lang="tr-TR" dirty="0" err="1" smtClean="0"/>
              <a:t>competition</a:t>
            </a:r>
            <a:r>
              <a:rPr lang="tr-TR" dirty="0" smtClean="0"/>
              <a:t>, </a:t>
            </a:r>
            <a:r>
              <a:rPr lang="tr-TR" dirty="0" err="1" smtClean="0"/>
              <a:t>opening</a:t>
            </a:r>
            <a:r>
              <a:rPr lang="tr-TR" dirty="0" smtClean="0"/>
              <a:t> </a:t>
            </a:r>
            <a:r>
              <a:rPr lang="tr-TR" dirty="0" err="1" smtClean="0"/>
              <a:t>up</a:t>
            </a:r>
            <a:r>
              <a:rPr lang="tr-TR" dirty="0" smtClean="0"/>
              <a:t> </a:t>
            </a:r>
            <a:r>
              <a:rPr lang="tr-TR" dirty="0" err="1" smtClean="0"/>
              <a:t>the</a:t>
            </a:r>
            <a:r>
              <a:rPr lang="tr-TR" dirty="0" smtClean="0"/>
              <a:t> </a:t>
            </a:r>
            <a:r>
              <a:rPr lang="tr-TR" dirty="0" err="1" smtClean="0"/>
              <a:t>economy</a:t>
            </a:r>
            <a:r>
              <a:rPr lang="tr-TR" dirty="0" smtClean="0"/>
              <a:t> </a:t>
            </a:r>
            <a:r>
              <a:rPr lang="tr-TR" dirty="0" err="1" smtClean="0"/>
              <a:t>and</a:t>
            </a:r>
            <a:r>
              <a:rPr lang="tr-TR" dirty="0" smtClean="0"/>
              <a:t> </a:t>
            </a:r>
            <a:r>
              <a:rPr lang="tr-TR" dirty="0" err="1" smtClean="0"/>
              <a:t>less</a:t>
            </a:r>
            <a:r>
              <a:rPr lang="tr-TR" dirty="0" smtClean="0"/>
              <a:t> </a:t>
            </a:r>
            <a:r>
              <a:rPr lang="tr-TR" dirty="0" err="1" smtClean="0"/>
              <a:t>state</a:t>
            </a:r>
            <a:r>
              <a:rPr lang="tr-TR" dirty="0" smtClean="0"/>
              <a:t> </a:t>
            </a:r>
            <a:r>
              <a:rPr lang="tr-TR" dirty="0" err="1" smtClean="0"/>
              <a:t>intervention</a:t>
            </a:r>
            <a:endParaRPr lang="tr-TR" dirty="0" smtClean="0"/>
          </a:p>
          <a:p>
            <a:pPr lvl="1"/>
            <a:r>
              <a:rPr lang="tr-TR" dirty="0"/>
              <a:t>	</a:t>
            </a:r>
            <a:r>
              <a:rPr lang="tr-TR" dirty="0" smtClean="0"/>
              <a:t>Neo-</a:t>
            </a:r>
            <a:r>
              <a:rPr lang="tr-TR" dirty="0" err="1" smtClean="0"/>
              <a:t>Liberalism</a:t>
            </a:r>
            <a:r>
              <a:rPr lang="tr-TR" dirty="0" smtClean="0"/>
              <a:t> in </a:t>
            </a:r>
            <a:r>
              <a:rPr lang="tr-TR" dirty="0" err="1" smtClean="0"/>
              <a:t>the</a:t>
            </a:r>
            <a:r>
              <a:rPr lang="tr-TR" dirty="0" smtClean="0"/>
              <a:t> World</a:t>
            </a:r>
            <a:r>
              <a:rPr lang="tr-TR" dirty="0"/>
              <a:t>.</a:t>
            </a:r>
            <a:endParaRPr lang="tr-TR" dirty="0" smtClean="0"/>
          </a:p>
          <a:p>
            <a:r>
              <a:rPr lang="tr-TR" dirty="0" err="1" smtClean="0"/>
              <a:t>Military</a:t>
            </a:r>
            <a:r>
              <a:rPr lang="tr-TR" dirty="0" smtClean="0"/>
              <a:t> </a:t>
            </a:r>
            <a:r>
              <a:rPr lang="tr-TR" dirty="0" err="1" smtClean="0"/>
              <a:t>coup</a:t>
            </a:r>
            <a:r>
              <a:rPr lang="tr-TR" dirty="0" smtClean="0"/>
              <a:t> </a:t>
            </a:r>
            <a:r>
              <a:rPr lang="tr-TR" dirty="0" err="1" smtClean="0"/>
              <a:t>and</a:t>
            </a:r>
            <a:r>
              <a:rPr lang="tr-TR" dirty="0" smtClean="0"/>
              <a:t> </a:t>
            </a:r>
            <a:r>
              <a:rPr lang="tr-TR" dirty="0" err="1" smtClean="0"/>
              <a:t>economic</a:t>
            </a:r>
            <a:r>
              <a:rPr lang="tr-TR" dirty="0" smtClean="0"/>
              <a:t> </a:t>
            </a:r>
            <a:r>
              <a:rPr lang="tr-TR" dirty="0" err="1" smtClean="0"/>
              <a:t>measures</a:t>
            </a:r>
            <a:endParaRPr lang="tr-TR" dirty="0" smtClean="0"/>
          </a:p>
          <a:p>
            <a:r>
              <a:rPr lang="tr-TR" dirty="0" smtClean="0"/>
              <a:t>Özal </a:t>
            </a:r>
            <a:r>
              <a:rPr lang="tr-TR" dirty="0" err="1" smtClean="0"/>
              <a:t>and</a:t>
            </a:r>
            <a:r>
              <a:rPr lang="tr-TR" dirty="0" smtClean="0"/>
              <a:t> his </a:t>
            </a:r>
            <a:r>
              <a:rPr lang="tr-TR" dirty="0" err="1" smtClean="0"/>
              <a:t>economic</a:t>
            </a:r>
            <a:r>
              <a:rPr lang="tr-TR" dirty="0" smtClean="0"/>
              <a:t> program in 1980’s</a:t>
            </a:r>
          </a:p>
          <a:p>
            <a:pPr lvl="1"/>
            <a:r>
              <a:rPr lang="tr-TR" dirty="0"/>
              <a:t>	</a:t>
            </a:r>
            <a:r>
              <a:rPr lang="tr-TR" dirty="0" err="1" smtClean="0"/>
              <a:t>Corruption</a:t>
            </a:r>
            <a:r>
              <a:rPr lang="tr-TR" dirty="0" smtClean="0"/>
              <a:t> </a:t>
            </a:r>
            <a:r>
              <a:rPr lang="tr-TR" dirty="0" err="1" smtClean="0"/>
              <a:t>and</a:t>
            </a:r>
            <a:r>
              <a:rPr lang="tr-TR" dirty="0" smtClean="0"/>
              <a:t> </a:t>
            </a:r>
            <a:r>
              <a:rPr lang="tr-TR" dirty="0" err="1" smtClean="0"/>
              <a:t>Nepotism</a:t>
            </a:r>
            <a:endParaRPr lang="tr-TR" dirty="0" smtClean="0"/>
          </a:p>
          <a:p>
            <a:pPr marL="0" indent="0">
              <a:buNone/>
            </a:pPr>
            <a:endParaRPr lang="tr-TR" dirty="0"/>
          </a:p>
          <a:p>
            <a:pPr marL="0" indent="0">
              <a:buNone/>
            </a:pPr>
            <a:endParaRPr lang="tr-TR" dirty="0" smtClean="0"/>
          </a:p>
          <a:p>
            <a:pPr marL="0" indent="0">
              <a:buNone/>
            </a:pPr>
            <a:endParaRPr lang="tr-TR" dirty="0"/>
          </a:p>
        </p:txBody>
      </p:sp>
      <p:pic>
        <p:nvPicPr>
          <p:cNvPr id="4" name="Picture 2" descr="C:\Users\ebaysal\Desktop\thatcher özal.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8522" y="3608880"/>
            <a:ext cx="3588783" cy="248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C:\Users\ebaysal\Desktop\838843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4066" y="0"/>
            <a:ext cx="4027934" cy="2563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61172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977" y="51884"/>
            <a:ext cx="8596668" cy="1320800"/>
          </a:xfrm>
        </p:spPr>
        <p:txBody>
          <a:bodyPr>
            <a:normAutofit/>
          </a:bodyPr>
          <a:lstStyle/>
          <a:p>
            <a:r>
              <a:rPr lang="tr-TR" dirty="0" smtClean="0"/>
              <a:t>Return of </a:t>
            </a:r>
            <a:r>
              <a:rPr lang="tr-TR" dirty="0" err="1" smtClean="0"/>
              <a:t>the</a:t>
            </a:r>
            <a:r>
              <a:rPr lang="tr-TR" dirty="0" smtClean="0"/>
              <a:t> </a:t>
            </a:r>
            <a:r>
              <a:rPr lang="tr-TR" dirty="0" err="1" smtClean="0"/>
              <a:t>Old</a:t>
            </a:r>
            <a:r>
              <a:rPr lang="tr-TR" dirty="0" smtClean="0"/>
              <a:t> </a:t>
            </a:r>
            <a:r>
              <a:rPr lang="tr-TR" dirty="0" err="1" smtClean="0"/>
              <a:t>Guard</a:t>
            </a:r>
            <a:r>
              <a:rPr lang="tr-TR" dirty="0" smtClean="0"/>
              <a:t> </a:t>
            </a:r>
            <a:r>
              <a:rPr lang="tr-TR" dirty="0" err="1" smtClean="0"/>
              <a:t>and</a:t>
            </a:r>
            <a:r>
              <a:rPr lang="tr-TR" dirty="0" smtClean="0"/>
              <a:t> </a:t>
            </a:r>
            <a:r>
              <a:rPr lang="tr-TR" dirty="0" err="1" smtClean="0"/>
              <a:t>PresIdent</a:t>
            </a:r>
            <a:r>
              <a:rPr lang="tr-TR" dirty="0" smtClean="0"/>
              <a:t> Özal</a:t>
            </a:r>
            <a:endParaRPr lang="tr-TR" dirty="0"/>
          </a:p>
        </p:txBody>
      </p:sp>
      <p:sp>
        <p:nvSpPr>
          <p:cNvPr id="3" name="Content Placeholder 2"/>
          <p:cNvSpPr>
            <a:spLocks noGrp="1"/>
          </p:cNvSpPr>
          <p:nvPr>
            <p:ph idx="1"/>
          </p:nvPr>
        </p:nvSpPr>
        <p:spPr>
          <a:xfrm>
            <a:off x="562977" y="1372684"/>
            <a:ext cx="8596668" cy="3880773"/>
          </a:xfrm>
        </p:spPr>
        <p:txBody>
          <a:bodyPr/>
          <a:lstStyle/>
          <a:p>
            <a:r>
              <a:rPr lang="tr-TR" dirty="0" smtClean="0"/>
              <a:t>Return of </a:t>
            </a:r>
            <a:r>
              <a:rPr lang="tr-TR" dirty="0" err="1" smtClean="0"/>
              <a:t>the</a:t>
            </a:r>
            <a:r>
              <a:rPr lang="tr-TR" dirty="0" smtClean="0"/>
              <a:t> </a:t>
            </a:r>
            <a:r>
              <a:rPr lang="tr-TR" dirty="0" err="1" smtClean="0"/>
              <a:t>Old</a:t>
            </a:r>
            <a:r>
              <a:rPr lang="tr-TR" dirty="0" smtClean="0"/>
              <a:t> Guard-1987 Referandum</a:t>
            </a:r>
          </a:p>
          <a:p>
            <a:r>
              <a:rPr lang="tr-TR" dirty="0" smtClean="0"/>
              <a:t>Fall of </a:t>
            </a:r>
            <a:r>
              <a:rPr lang="tr-TR" dirty="0" err="1" smtClean="0"/>
              <a:t>support</a:t>
            </a:r>
            <a:r>
              <a:rPr lang="tr-TR" dirty="0" smtClean="0"/>
              <a:t> </a:t>
            </a:r>
            <a:r>
              <a:rPr lang="tr-TR" dirty="0" err="1" smtClean="0"/>
              <a:t>to</a:t>
            </a:r>
            <a:r>
              <a:rPr lang="tr-TR" dirty="0" smtClean="0"/>
              <a:t> Özal-</a:t>
            </a:r>
            <a:r>
              <a:rPr lang="tr-TR" dirty="0" err="1" smtClean="0"/>
              <a:t>Early</a:t>
            </a:r>
            <a:r>
              <a:rPr lang="tr-TR" dirty="0" smtClean="0"/>
              <a:t> </a:t>
            </a:r>
            <a:r>
              <a:rPr lang="tr-TR" dirty="0" err="1" smtClean="0"/>
              <a:t>elections</a:t>
            </a:r>
            <a:r>
              <a:rPr lang="tr-TR" dirty="0" smtClean="0"/>
              <a:t> of 1987 </a:t>
            </a:r>
            <a:r>
              <a:rPr lang="tr-TR" dirty="0" err="1" smtClean="0"/>
              <a:t>and</a:t>
            </a:r>
            <a:r>
              <a:rPr lang="tr-TR" dirty="0" smtClean="0"/>
              <a:t> </a:t>
            </a:r>
            <a:r>
              <a:rPr lang="tr-TR" dirty="0" err="1" smtClean="0"/>
              <a:t>local</a:t>
            </a:r>
            <a:r>
              <a:rPr lang="tr-TR" dirty="0" smtClean="0"/>
              <a:t> </a:t>
            </a:r>
            <a:r>
              <a:rPr lang="tr-TR" dirty="0" err="1" smtClean="0"/>
              <a:t>elections</a:t>
            </a:r>
            <a:r>
              <a:rPr lang="tr-TR" dirty="0" smtClean="0"/>
              <a:t> of 1989</a:t>
            </a:r>
          </a:p>
          <a:p>
            <a:r>
              <a:rPr lang="tr-TR" dirty="0" err="1" smtClean="0"/>
              <a:t>Özal’s</a:t>
            </a:r>
            <a:r>
              <a:rPr lang="tr-TR" dirty="0" smtClean="0"/>
              <a:t> </a:t>
            </a:r>
            <a:r>
              <a:rPr lang="tr-TR" dirty="0" err="1" smtClean="0"/>
              <a:t>road</a:t>
            </a:r>
            <a:r>
              <a:rPr lang="tr-TR" dirty="0" smtClean="0"/>
              <a:t> </a:t>
            </a:r>
            <a:r>
              <a:rPr lang="tr-TR" dirty="0" err="1" smtClean="0"/>
              <a:t>to</a:t>
            </a:r>
            <a:r>
              <a:rPr lang="tr-TR" dirty="0" smtClean="0"/>
              <a:t> </a:t>
            </a:r>
            <a:r>
              <a:rPr lang="tr-TR" dirty="0" err="1" smtClean="0"/>
              <a:t>the</a:t>
            </a:r>
            <a:r>
              <a:rPr lang="tr-TR" dirty="0" smtClean="0"/>
              <a:t> </a:t>
            </a:r>
            <a:r>
              <a:rPr lang="tr-TR" dirty="0" err="1" smtClean="0"/>
              <a:t>Presidency</a:t>
            </a:r>
            <a:endParaRPr lang="tr-TR" dirty="0" smtClean="0"/>
          </a:p>
          <a:p>
            <a:r>
              <a:rPr lang="tr-TR" dirty="0" smtClean="0"/>
              <a:t>1991 </a:t>
            </a:r>
            <a:r>
              <a:rPr lang="tr-TR" dirty="0" err="1" smtClean="0"/>
              <a:t>Elections</a:t>
            </a:r>
            <a:r>
              <a:rPr lang="tr-TR" dirty="0" smtClean="0"/>
              <a:t> </a:t>
            </a:r>
            <a:r>
              <a:rPr lang="tr-TR" dirty="0" err="1" smtClean="0"/>
              <a:t>and</a:t>
            </a:r>
            <a:r>
              <a:rPr lang="tr-TR" dirty="0" smtClean="0"/>
              <a:t> </a:t>
            </a:r>
            <a:r>
              <a:rPr lang="tr-TR" dirty="0" err="1" smtClean="0"/>
              <a:t>Loss</a:t>
            </a:r>
            <a:r>
              <a:rPr lang="tr-TR" dirty="0" smtClean="0"/>
              <a:t> of ANAP</a:t>
            </a:r>
          </a:p>
          <a:p>
            <a:r>
              <a:rPr lang="tr-TR" dirty="0" err="1" smtClean="0"/>
              <a:t>Death</a:t>
            </a:r>
            <a:r>
              <a:rPr lang="tr-TR" dirty="0" smtClean="0"/>
              <a:t> of Özal 1993</a:t>
            </a:r>
          </a:p>
          <a:p>
            <a:pPr marL="0" indent="0">
              <a:buNone/>
            </a:pPr>
            <a:endParaRPr lang="tr-TR" dirty="0" smtClean="0"/>
          </a:p>
          <a:p>
            <a:endParaRPr lang="tr-TR" dirty="0"/>
          </a:p>
        </p:txBody>
      </p:sp>
      <p:pic>
        <p:nvPicPr>
          <p:cNvPr id="4" name="Picture 2" descr="C:\Users\ebaysal\Desktop\80s - caricatures photos\anap.jpg"/>
          <p:cNvPicPr>
            <a:picLocks noChangeAspect="1" noChangeArrowheads="1"/>
          </p:cNvPicPr>
          <p:nvPr/>
        </p:nvPicPr>
        <p:blipFill>
          <a:blip r:embed="rId2" cstate="print"/>
          <a:srcRect/>
          <a:stretch>
            <a:fillRect/>
          </a:stretch>
        </p:blipFill>
        <p:spPr bwMode="auto">
          <a:xfrm>
            <a:off x="9306408" y="51884"/>
            <a:ext cx="2885592" cy="3969513"/>
          </a:xfrm>
          <a:prstGeom prst="rect">
            <a:avLst/>
          </a:prstGeom>
          <a:noFill/>
        </p:spPr>
      </p:pic>
      <p:pic>
        <p:nvPicPr>
          <p:cNvPr id="5" name="Picture 3"/>
          <p:cNvPicPr>
            <a:picLocks noChangeAspect="1" noChangeArrowheads="1"/>
          </p:cNvPicPr>
          <p:nvPr/>
        </p:nvPicPr>
        <p:blipFill>
          <a:blip r:embed="rId3" cstate="print"/>
          <a:srcRect/>
          <a:stretch>
            <a:fillRect/>
          </a:stretch>
        </p:blipFill>
        <p:spPr bwMode="auto">
          <a:xfrm>
            <a:off x="562977" y="3629748"/>
            <a:ext cx="4248472" cy="3073705"/>
          </a:xfrm>
          <a:prstGeom prst="rect">
            <a:avLst/>
          </a:prstGeom>
          <a:noFill/>
          <a:ln w="9525">
            <a:noFill/>
            <a:miter lim="800000"/>
            <a:headEnd/>
            <a:tailEnd/>
          </a:ln>
        </p:spPr>
      </p:pic>
      <p:pic>
        <p:nvPicPr>
          <p:cNvPr id="6" name="Picture 2"/>
          <p:cNvPicPr>
            <a:picLocks noChangeAspect="1" noChangeArrowheads="1"/>
          </p:cNvPicPr>
          <p:nvPr/>
        </p:nvPicPr>
        <p:blipFill>
          <a:blip r:embed="rId4" cstate="print"/>
          <a:srcRect/>
          <a:stretch>
            <a:fillRect/>
          </a:stretch>
        </p:blipFill>
        <p:spPr bwMode="auto">
          <a:xfrm>
            <a:off x="5161173" y="3839240"/>
            <a:ext cx="4248472" cy="2828434"/>
          </a:xfrm>
          <a:prstGeom prst="rect">
            <a:avLst/>
          </a:prstGeom>
          <a:noFill/>
          <a:ln w="9525">
            <a:noFill/>
            <a:miter lim="800000"/>
            <a:headEnd/>
            <a:tailEnd/>
          </a:ln>
        </p:spPr>
      </p:pic>
    </p:spTree>
    <p:extLst>
      <p:ext uri="{BB962C8B-B14F-4D97-AF65-F5344CB8AC3E}">
        <p14:creationId xmlns:p14="http://schemas.microsoft.com/office/powerpoint/2010/main" val="32336970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1987 </a:t>
            </a:r>
            <a:r>
              <a:rPr lang="tr-TR" dirty="0" err="1" smtClean="0"/>
              <a:t>Referendum</a:t>
            </a:r>
            <a:endParaRPr lang="tr-TR"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11447" y="1930400"/>
            <a:ext cx="5645726" cy="3881437"/>
          </a:xfrm>
        </p:spPr>
      </p:pic>
      <p:graphicFrame>
        <p:nvGraphicFramePr>
          <p:cNvPr id="5" name="Table 4"/>
          <p:cNvGraphicFramePr>
            <a:graphicFrameLocks noGrp="1"/>
          </p:cNvGraphicFramePr>
          <p:nvPr>
            <p:extLst>
              <p:ext uri="{D42A27DB-BD31-4B8C-83A1-F6EECF244321}">
                <p14:modId xmlns:p14="http://schemas.microsoft.com/office/powerpoint/2010/main" val="2274069303"/>
              </p:ext>
            </p:extLst>
          </p:nvPr>
        </p:nvGraphicFramePr>
        <p:xfrm>
          <a:off x="677334" y="2582155"/>
          <a:ext cx="3143250" cy="1051560"/>
        </p:xfrm>
        <a:graphic>
          <a:graphicData uri="http://schemas.openxmlformats.org/drawingml/2006/table">
            <a:tbl>
              <a:tblPr/>
              <a:tblGrid>
                <a:gridCol w="1137611"/>
                <a:gridCol w="1357746"/>
                <a:gridCol w="647893"/>
              </a:tblGrid>
              <a:tr h="0">
                <a:tc>
                  <a:txBody>
                    <a:bodyPr/>
                    <a:lstStyle/>
                    <a:p>
                      <a:pPr algn="ctr"/>
                      <a:r>
                        <a:rPr lang="tr-TR" dirty="0" err="1">
                          <a:effectLst/>
                        </a:rPr>
                        <a:t>Choice</a:t>
                      </a:r>
                      <a:endParaRPr lang="tr-TR" dirty="0">
                        <a:effectLst/>
                      </a:endParaRPr>
                    </a:p>
                  </a:txBody>
                  <a:tcPr marL="38100" marR="38100" marT="38100" marB="381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tr-TR">
                          <a:effectLst/>
                        </a:rPr>
                        <a:t>Votes</a:t>
                      </a:r>
                    </a:p>
                  </a:txBody>
                  <a:tcPr marL="38100" marR="38100" marT="38100" marB="381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tr-TR" dirty="0">
                          <a:effectLst/>
                        </a:rPr>
                        <a:t> %</a:t>
                      </a:r>
                    </a:p>
                  </a:txBody>
                  <a:tcPr marL="38100" marR="38100" marT="38100" marB="381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r>
              <a:tr h="0">
                <a:tc>
                  <a:txBody>
                    <a:bodyPr/>
                    <a:lstStyle/>
                    <a:p>
                      <a:r>
                        <a:rPr lang="tr-TR">
                          <a:effectLst/>
                        </a:rPr>
                        <a:t> </a:t>
                      </a:r>
                      <a:r>
                        <a:rPr lang="tr-TR" b="1">
                          <a:effectLst/>
                        </a:rPr>
                        <a:t>Yes</a:t>
                      </a:r>
                      <a:endParaRPr lang="tr-TR">
                        <a:effectLst/>
                      </a:endParaRPr>
                    </a:p>
                  </a:txBody>
                  <a:tcPr marL="38100" marR="38100" marT="38100" marB="381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tr-TR" b="1">
                          <a:effectLst/>
                        </a:rPr>
                        <a:t>11,711,461</a:t>
                      </a:r>
                      <a:endParaRPr lang="tr-TR">
                        <a:effectLst/>
                      </a:endParaRPr>
                    </a:p>
                  </a:txBody>
                  <a:tcPr marL="38100" marR="38100" marT="38100" marB="381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tr-TR" b="1">
                          <a:effectLst/>
                        </a:rPr>
                        <a:t>50.2</a:t>
                      </a:r>
                      <a:endParaRPr lang="tr-TR">
                        <a:effectLst/>
                      </a:endParaRPr>
                    </a:p>
                  </a:txBody>
                  <a:tcPr marL="38100" marR="38100" marT="38100" marB="381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r>
                        <a:rPr lang="tr-TR">
                          <a:effectLst/>
                        </a:rPr>
                        <a:t>No</a:t>
                      </a:r>
                    </a:p>
                  </a:txBody>
                  <a:tcPr marL="38100" marR="38100" marT="38100" marB="381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tr-TR">
                          <a:effectLst/>
                        </a:rPr>
                        <a:t>11,636,395</a:t>
                      </a:r>
                    </a:p>
                  </a:txBody>
                  <a:tcPr marL="38100" marR="38100" marT="38100" marB="381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tr-TR" dirty="0">
                          <a:effectLst/>
                        </a:rPr>
                        <a:t>49.8</a:t>
                      </a:r>
                    </a:p>
                  </a:txBody>
                  <a:tcPr marL="38100" marR="38100" marT="38100" marB="381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Tree>
    <p:extLst>
      <p:ext uri="{BB962C8B-B14F-4D97-AF65-F5344CB8AC3E}">
        <p14:creationId xmlns:p14="http://schemas.microsoft.com/office/powerpoint/2010/main" val="37831343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b="1" dirty="0"/>
              <a:t>The End of the Second </a:t>
            </a:r>
            <a:r>
              <a:rPr lang="en-US" b="1" dirty="0" err="1" smtClean="0"/>
              <a:t>Republ</a:t>
            </a:r>
            <a:r>
              <a:rPr lang="tr-TR" b="1" dirty="0" smtClean="0"/>
              <a:t>I</a:t>
            </a:r>
            <a:r>
              <a:rPr lang="en-US" b="1" dirty="0" smtClean="0"/>
              <a:t>c </a:t>
            </a:r>
            <a:r>
              <a:rPr lang="en-US" b="1" dirty="0"/>
              <a:t>and the </a:t>
            </a:r>
            <a:r>
              <a:rPr lang="en-US" b="1" dirty="0" smtClean="0"/>
              <a:t>M</a:t>
            </a:r>
            <a:r>
              <a:rPr lang="tr-TR" b="1" dirty="0" smtClean="0"/>
              <a:t>ILIT</a:t>
            </a:r>
            <a:r>
              <a:rPr lang="en-US" b="1" dirty="0" err="1" smtClean="0"/>
              <a:t>ary</a:t>
            </a:r>
            <a:r>
              <a:rPr lang="en-US" b="1" dirty="0" smtClean="0"/>
              <a:t> </a:t>
            </a:r>
            <a:r>
              <a:rPr lang="en-US" b="1" dirty="0"/>
              <a:t>Coup of 1980 </a:t>
            </a:r>
            <a:r>
              <a:rPr lang="tr-TR" b="1" dirty="0" smtClean="0"/>
              <a:t> </a:t>
            </a:r>
            <a:endParaRPr lang="tr-TR" dirty="0"/>
          </a:p>
        </p:txBody>
      </p:sp>
      <p:sp>
        <p:nvSpPr>
          <p:cNvPr id="3" name="İçerik Yer Tutucusu 2"/>
          <p:cNvSpPr>
            <a:spLocks noGrp="1"/>
          </p:cNvSpPr>
          <p:nvPr>
            <p:ph idx="1"/>
          </p:nvPr>
        </p:nvSpPr>
        <p:spPr/>
        <p:txBody>
          <a:bodyPr/>
          <a:lstStyle/>
          <a:p>
            <a:r>
              <a:rPr lang="tr-TR" b="1" dirty="0"/>
              <a:t>The </a:t>
            </a:r>
            <a:r>
              <a:rPr lang="tr-TR" b="1" dirty="0" err="1"/>
              <a:t>Beginning</a:t>
            </a:r>
            <a:r>
              <a:rPr lang="tr-TR" b="1" dirty="0"/>
              <a:t> of </a:t>
            </a:r>
            <a:r>
              <a:rPr lang="tr-TR" b="1" dirty="0" err="1"/>
              <a:t>the</a:t>
            </a:r>
            <a:r>
              <a:rPr lang="tr-TR" b="1" dirty="0"/>
              <a:t> </a:t>
            </a:r>
            <a:r>
              <a:rPr lang="tr-TR" b="1" dirty="0" err="1"/>
              <a:t>End</a:t>
            </a:r>
            <a:r>
              <a:rPr lang="tr-TR" b="1" dirty="0"/>
              <a:t>: </a:t>
            </a:r>
            <a:r>
              <a:rPr lang="tr-TR" b="1" dirty="0" err="1"/>
              <a:t>January</a:t>
            </a:r>
            <a:r>
              <a:rPr lang="tr-TR" b="1" dirty="0"/>
              <a:t> 1980 Reform </a:t>
            </a:r>
            <a:r>
              <a:rPr lang="tr-TR" b="1" dirty="0" err="1" smtClean="0"/>
              <a:t>Package</a:t>
            </a:r>
            <a:endParaRPr lang="tr-TR" b="1" dirty="0" smtClean="0"/>
          </a:p>
          <a:p>
            <a:r>
              <a:rPr lang="en-US" dirty="0"/>
              <a:t>The developments that led to the end of the </a:t>
            </a:r>
            <a:r>
              <a:rPr lang="tr-TR" dirty="0" smtClean="0"/>
              <a:t>2nd</a:t>
            </a:r>
            <a:r>
              <a:rPr lang="en-US" dirty="0" smtClean="0"/>
              <a:t> </a:t>
            </a:r>
            <a:r>
              <a:rPr lang="en-US" dirty="0"/>
              <a:t>republic and to the third military intervention in Turkish politics </a:t>
            </a:r>
            <a:r>
              <a:rPr lang="en-US" dirty="0" smtClean="0"/>
              <a:t>were manifold</a:t>
            </a:r>
            <a:r>
              <a:rPr lang="tr-TR" dirty="0" smtClean="0"/>
              <a:t>: </a:t>
            </a:r>
          </a:p>
          <a:p>
            <a:pPr lvl="1"/>
            <a:r>
              <a:rPr lang="tr-TR" dirty="0" smtClean="0"/>
              <a:t>I</a:t>
            </a:r>
            <a:r>
              <a:rPr lang="en-US" dirty="0" err="1" smtClean="0"/>
              <a:t>ncreasing</a:t>
            </a:r>
            <a:r>
              <a:rPr lang="en-US" dirty="0" smtClean="0"/>
              <a:t> </a:t>
            </a:r>
            <a:r>
              <a:rPr lang="en-US" dirty="0"/>
              <a:t>law and order </a:t>
            </a:r>
            <a:r>
              <a:rPr lang="en-US" dirty="0" smtClean="0"/>
              <a:t>problems </a:t>
            </a:r>
            <a:endParaRPr lang="tr-TR" dirty="0" smtClean="0"/>
          </a:p>
          <a:p>
            <a:pPr lvl="1"/>
            <a:r>
              <a:rPr lang="en-US" dirty="0" smtClean="0"/>
              <a:t>Kurdish separatism </a:t>
            </a:r>
            <a:endParaRPr lang="tr-TR" dirty="0" smtClean="0"/>
          </a:p>
          <a:p>
            <a:pPr lvl="1"/>
            <a:r>
              <a:rPr lang="tr-TR" dirty="0" smtClean="0"/>
              <a:t>A</a:t>
            </a:r>
            <a:r>
              <a:rPr lang="en-US" dirty="0" smtClean="0"/>
              <a:t> </a:t>
            </a:r>
            <a:r>
              <a:rPr lang="en-US" dirty="0"/>
              <a:t>political system that seemed completely deadlocked </a:t>
            </a:r>
            <a:endParaRPr lang="tr-TR" dirty="0" smtClean="0"/>
          </a:p>
          <a:p>
            <a:pPr lvl="1"/>
            <a:r>
              <a:rPr lang="tr-TR" dirty="0" smtClean="0"/>
              <a:t>A</a:t>
            </a:r>
            <a:r>
              <a:rPr lang="en-US" dirty="0" smtClean="0"/>
              <a:t>n </a:t>
            </a:r>
            <a:r>
              <a:rPr lang="en-US" dirty="0"/>
              <a:t>economy in </a:t>
            </a:r>
            <a:r>
              <a:rPr lang="en-US" dirty="0" smtClean="0"/>
              <a:t>tatters</a:t>
            </a:r>
            <a:endParaRPr lang="tr-TR" dirty="0" smtClean="0"/>
          </a:p>
          <a:p>
            <a:pPr lvl="1"/>
            <a:r>
              <a:rPr lang="en-US" dirty="0" smtClean="0"/>
              <a:t>The</a:t>
            </a:r>
            <a:r>
              <a:rPr lang="tr-TR" dirty="0" smtClean="0"/>
              <a:t> </a:t>
            </a:r>
            <a:r>
              <a:rPr lang="tr-TR" dirty="0" err="1" smtClean="0"/>
              <a:t>growing</a:t>
            </a:r>
            <a:r>
              <a:rPr lang="tr-TR" dirty="0" smtClean="0"/>
              <a:t> </a:t>
            </a:r>
            <a:r>
              <a:rPr lang="tr-TR" dirty="0" err="1" smtClean="0"/>
              <a:t>influence</a:t>
            </a:r>
            <a:r>
              <a:rPr lang="tr-TR" dirty="0" smtClean="0"/>
              <a:t> of </a:t>
            </a:r>
            <a:r>
              <a:rPr lang="tr-TR" dirty="0" err="1" smtClean="0"/>
              <a:t>the</a:t>
            </a:r>
            <a:r>
              <a:rPr lang="en-US" dirty="0" smtClean="0"/>
              <a:t> </a:t>
            </a:r>
            <a:r>
              <a:rPr lang="tr-TR" dirty="0" err="1" smtClean="0"/>
              <a:t>Iranian</a:t>
            </a:r>
            <a:r>
              <a:rPr lang="tr-TR" dirty="0" smtClean="0"/>
              <a:t> </a:t>
            </a:r>
            <a:r>
              <a:rPr lang="en-US" dirty="0" smtClean="0"/>
              <a:t>Islamic revolution</a:t>
            </a:r>
            <a:r>
              <a:rPr lang="tr-TR" dirty="0" smtClean="0"/>
              <a:t> in </a:t>
            </a:r>
            <a:r>
              <a:rPr lang="tr-TR" dirty="0" err="1" smtClean="0"/>
              <a:t>Turkey</a:t>
            </a:r>
            <a:r>
              <a:rPr lang="tr-TR" dirty="0" smtClean="0"/>
              <a:t> </a:t>
            </a:r>
            <a:endParaRPr lang="tr-TR" dirty="0"/>
          </a:p>
        </p:txBody>
      </p:sp>
    </p:spTree>
    <p:extLst>
      <p:ext uri="{BB962C8B-B14F-4D97-AF65-F5344CB8AC3E}">
        <p14:creationId xmlns:p14="http://schemas.microsoft.com/office/powerpoint/2010/main" val="28248194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stretch>
            <a:fillRect/>
          </a:stretch>
        </p:blipFill>
        <p:spPr>
          <a:xfrm>
            <a:off x="480207" y="2085432"/>
            <a:ext cx="4908139" cy="3881437"/>
          </a:xfrm>
          <a:prstGeom prst="rect">
            <a:avLst/>
          </a:prstGeom>
        </p:spPr>
      </p:pic>
      <p:pic>
        <p:nvPicPr>
          <p:cNvPr id="5" name="İçerik Yer Tutucusu 3"/>
          <p:cNvPicPr>
            <a:picLocks noChangeAspect="1"/>
          </p:cNvPicPr>
          <p:nvPr/>
        </p:nvPicPr>
        <p:blipFill>
          <a:blip r:embed="rId3"/>
          <a:stretch>
            <a:fillRect/>
          </a:stretch>
        </p:blipFill>
        <p:spPr>
          <a:xfrm>
            <a:off x="5980965" y="2115779"/>
            <a:ext cx="5004682" cy="3881437"/>
          </a:xfrm>
          <a:prstGeom prst="rect">
            <a:avLst/>
          </a:prstGeom>
        </p:spPr>
      </p:pic>
    </p:spTree>
    <p:extLst>
      <p:ext uri="{BB962C8B-B14F-4D97-AF65-F5344CB8AC3E}">
        <p14:creationId xmlns:p14="http://schemas.microsoft.com/office/powerpoint/2010/main" val="19186368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dirty="0"/>
          </a:p>
        </p:txBody>
      </p:sp>
      <p:pic>
        <p:nvPicPr>
          <p:cNvPr id="6" name="Resim 5"/>
          <p:cNvPicPr>
            <a:picLocks noChangeAspect="1"/>
          </p:cNvPicPr>
          <p:nvPr/>
        </p:nvPicPr>
        <p:blipFill>
          <a:blip r:embed="rId3"/>
          <a:stretch>
            <a:fillRect/>
          </a:stretch>
        </p:blipFill>
        <p:spPr>
          <a:xfrm>
            <a:off x="2048679" y="2430470"/>
            <a:ext cx="5736783" cy="4240231"/>
          </a:xfrm>
          <a:prstGeom prst="rect">
            <a:avLst/>
          </a:prstGeom>
        </p:spPr>
      </p:pic>
    </p:spTree>
    <p:extLst>
      <p:ext uri="{BB962C8B-B14F-4D97-AF65-F5344CB8AC3E}">
        <p14:creationId xmlns:p14="http://schemas.microsoft.com/office/powerpoint/2010/main" val="3691588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SecularIsm</a:t>
            </a:r>
            <a:r>
              <a:rPr lang="tr-TR" dirty="0" smtClean="0"/>
              <a:t> </a:t>
            </a:r>
            <a:r>
              <a:rPr lang="tr-TR" dirty="0" err="1" smtClean="0"/>
              <a:t>and</a:t>
            </a:r>
            <a:r>
              <a:rPr lang="tr-TR" dirty="0" smtClean="0"/>
              <a:t> </a:t>
            </a:r>
            <a:r>
              <a:rPr lang="tr-TR" dirty="0" err="1" smtClean="0"/>
              <a:t>PolItIcal</a:t>
            </a:r>
            <a:r>
              <a:rPr lang="tr-TR" dirty="0" smtClean="0"/>
              <a:t> </a:t>
            </a:r>
            <a:r>
              <a:rPr lang="tr-TR" dirty="0" err="1" smtClean="0"/>
              <a:t>Islam</a:t>
            </a:r>
            <a:r>
              <a:rPr lang="tr-TR" dirty="0" smtClean="0"/>
              <a:t> IN TURKEY</a:t>
            </a:r>
            <a:endParaRPr lang="tr-TR" dirty="0"/>
          </a:p>
        </p:txBody>
      </p:sp>
      <p:sp>
        <p:nvSpPr>
          <p:cNvPr id="3" name="Content Placeholder 2"/>
          <p:cNvSpPr>
            <a:spLocks noGrp="1"/>
          </p:cNvSpPr>
          <p:nvPr>
            <p:ph idx="1"/>
          </p:nvPr>
        </p:nvSpPr>
        <p:spPr/>
        <p:txBody>
          <a:bodyPr>
            <a:normAutofit/>
          </a:bodyPr>
          <a:lstStyle/>
          <a:p>
            <a:r>
              <a:rPr lang="tr-TR" dirty="0" err="1" smtClean="0"/>
              <a:t>Secularism</a:t>
            </a:r>
            <a:endParaRPr lang="tr-TR" dirty="0" smtClean="0"/>
          </a:p>
          <a:p>
            <a:pPr lvl="1"/>
            <a:r>
              <a:rPr lang="tr-TR" dirty="0" err="1" smtClean="0"/>
              <a:t>The</a:t>
            </a:r>
            <a:r>
              <a:rPr lang="tr-TR" dirty="0" smtClean="0"/>
              <a:t> </a:t>
            </a:r>
            <a:r>
              <a:rPr lang="tr-TR" dirty="0" err="1" smtClean="0"/>
              <a:t>Anglo-American</a:t>
            </a:r>
            <a:r>
              <a:rPr lang="tr-TR" dirty="0" smtClean="0"/>
              <a:t> </a:t>
            </a:r>
            <a:r>
              <a:rPr lang="tr-TR" dirty="0" err="1" smtClean="0"/>
              <a:t>and</a:t>
            </a:r>
            <a:r>
              <a:rPr lang="tr-TR" dirty="0" smtClean="0"/>
              <a:t> French </a:t>
            </a:r>
            <a:r>
              <a:rPr lang="tr-TR" dirty="0" err="1" smtClean="0"/>
              <a:t>Versions</a:t>
            </a:r>
            <a:endParaRPr lang="tr-TR" dirty="0" smtClean="0"/>
          </a:p>
          <a:p>
            <a:pPr lvl="2"/>
            <a:r>
              <a:rPr lang="tr-TR" dirty="0" err="1" smtClean="0"/>
              <a:t>Laicite</a:t>
            </a:r>
            <a:endParaRPr lang="tr-TR" dirty="0" smtClean="0"/>
          </a:p>
          <a:p>
            <a:pPr marL="457200" lvl="1" indent="0">
              <a:buNone/>
            </a:pPr>
            <a:endParaRPr lang="tr-TR" dirty="0"/>
          </a:p>
          <a:p>
            <a:pPr lvl="1"/>
            <a:r>
              <a:rPr lang="tr-TR" dirty="0" err="1" smtClean="0"/>
              <a:t>Turkish</a:t>
            </a:r>
            <a:r>
              <a:rPr lang="tr-TR" dirty="0" smtClean="0"/>
              <a:t> Definition of </a:t>
            </a:r>
            <a:r>
              <a:rPr lang="tr-TR" dirty="0" err="1" smtClean="0"/>
              <a:t>Secularism</a:t>
            </a:r>
            <a:endParaRPr lang="tr-TR" dirty="0" smtClean="0"/>
          </a:p>
          <a:p>
            <a:pPr marL="914400" lvl="2" indent="0">
              <a:buNone/>
            </a:pPr>
            <a:endParaRPr lang="tr-TR" dirty="0" smtClean="0"/>
          </a:p>
          <a:p>
            <a:pPr lvl="1"/>
            <a:endParaRPr lang="tr-TR" dirty="0"/>
          </a:p>
        </p:txBody>
      </p:sp>
    </p:spTree>
    <p:extLst>
      <p:ext uri="{BB962C8B-B14F-4D97-AF65-F5344CB8AC3E}">
        <p14:creationId xmlns:p14="http://schemas.microsoft.com/office/powerpoint/2010/main" val="40258333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SecularIsm</a:t>
            </a:r>
            <a:r>
              <a:rPr lang="tr-TR" dirty="0" smtClean="0"/>
              <a:t> </a:t>
            </a:r>
            <a:r>
              <a:rPr lang="tr-TR" dirty="0" err="1" smtClean="0"/>
              <a:t>and</a:t>
            </a:r>
            <a:r>
              <a:rPr lang="tr-TR" dirty="0" smtClean="0"/>
              <a:t> </a:t>
            </a:r>
            <a:r>
              <a:rPr lang="tr-TR" dirty="0" err="1" smtClean="0"/>
              <a:t>PolItIcal</a:t>
            </a:r>
            <a:r>
              <a:rPr lang="tr-TR" dirty="0" smtClean="0"/>
              <a:t> </a:t>
            </a:r>
            <a:r>
              <a:rPr lang="tr-TR" dirty="0" err="1" smtClean="0"/>
              <a:t>Islam</a:t>
            </a:r>
            <a:r>
              <a:rPr lang="tr-TR" dirty="0" smtClean="0"/>
              <a:t> </a:t>
            </a:r>
            <a:r>
              <a:rPr lang="tr-TR" dirty="0" err="1" smtClean="0"/>
              <a:t>In</a:t>
            </a:r>
            <a:r>
              <a:rPr lang="tr-TR" dirty="0" smtClean="0"/>
              <a:t> </a:t>
            </a:r>
            <a:r>
              <a:rPr lang="tr-TR" dirty="0" err="1" smtClean="0"/>
              <a:t>Turkey</a:t>
            </a:r>
            <a:endParaRPr lang="tr-TR" dirty="0"/>
          </a:p>
        </p:txBody>
      </p:sp>
      <p:sp>
        <p:nvSpPr>
          <p:cNvPr id="3" name="Content Placeholder 2"/>
          <p:cNvSpPr>
            <a:spLocks noGrp="1"/>
          </p:cNvSpPr>
          <p:nvPr>
            <p:ph idx="1"/>
          </p:nvPr>
        </p:nvSpPr>
        <p:spPr>
          <a:xfrm>
            <a:off x="677334" y="2160589"/>
            <a:ext cx="8596668" cy="4356121"/>
          </a:xfrm>
        </p:spPr>
        <p:txBody>
          <a:bodyPr/>
          <a:lstStyle/>
          <a:p>
            <a:r>
              <a:rPr lang="tr-TR" dirty="0" err="1" smtClean="0"/>
              <a:t>Early</a:t>
            </a:r>
            <a:r>
              <a:rPr lang="tr-TR" dirty="0" smtClean="0"/>
              <a:t> </a:t>
            </a:r>
            <a:r>
              <a:rPr lang="tr-TR" dirty="0" err="1" smtClean="0"/>
              <a:t>Republican</a:t>
            </a:r>
            <a:r>
              <a:rPr lang="tr-TR" dirty="0" smtClean="0"/>
              <a:t> </a:t>
            </a:r>
            <a:r>
              <a:rPr lang="tr-TR" dirty="0" err="1" smtClean="0"/>
              <a:t>Era</a:t>
            </a:r>
            <a:endParaRPr lang="tr-TR" dirty="0" smtClean="0"/>
          </a:p>
          <a:p>
            <a:pPr lvl="1"/>
            <a:r>
              <a:rPr lang="tr-TR" dirty="0" err="1" smtClean="0"/>
              <a:t>Secularist</a:t>
            </a:r>
            <a:r>
              <a:rPr lang="tr-TR" dirty="0" smtClean="0"/>
              <a:t> </a:t>
            </a:r>
            <a:r>
              <a:rPr lang="tr-TR" dirty="0" err="1" smtClean="0"/>
              <a:t>Reforms</a:t>
            </a:r>
            <a:r>
              <a:rPr lang="tr-TR" dirty="0" smtClean="0"/>
              <a:t> </a:t>
            </a:r>
            <a:r>
              <a:rPr lang="tr-TR" dirty="0" err="1" smtClean="0"/>
              <a:t>and</a:t>
            </a:r>
            <a:r>
              <a:rPr lang="tr-TR" dirty="0" smtClean="0"/>
              <a:t> </a:t>
            </a:r>
            <a:r>
              <a:rPr lang="tr-TR" dirty="0" err="1" smtClean="0"/>
              <a:t>their</a:t>
            </a:r>
            <a:r>
              <a:rPr lang="tr-TR" dirty="0" smtClean="0"/>
              <a:t> </a:t>
            </a:r>
            <a:r>
              <a:rPr lang="tr-TR" dirty="0" err="1" smtClean="0"/>
              <a:t>aims</a:t>
            </a:r>
            <a:endParaRPr lang="tr-TR" dirty="0" smtClean="0"/>
          </a:p>
          <a:p>
            <a:r>
              <a:rPr lang="tr-TR" dirty="0" smtClean="0"/>
              <a:t>Multi-</a:t>
            </a:r>
            <a:r>
              <a:rPr lang="tr-TR" dirty="0" err="1" smtClean="0"/>
              <a:t>party</a:t>
            </a:r>
            <a:r>
              <a:rPr lang="tr-TR" dirty="0" smtClean="0"/>
              <a:t> </a:t>
            </a:r>
            <a:r>
              <a:rPr lang="tr-TR" dirty="0" err="1" smtClean="0"/>
              <a:t>Era</a:t>
            </a:r>
            <a:endParaRPr lang="tr-TR" dirty="0" smtClean="0"/>
          </a:p>
          <a:p>
            <a:pPr lvl="1"/>
            <a:r>
              <a:rPr lang="tr-TR" dirty="0" err="1" smtClean="0"/>
              <a:t>Gradual</a:t>
            </a:r>
            <a:r>
              <a:rPr lang="tr-TR" dirty="0" smtClean="0"/>
              <a:t> </a:t>
            </a:r>
            <a:r>
              <a:rPr lang="tr-TR" dirty="0" err="1" smtClean="0"/>
              <a:t>Relaxation</a:t>
            </a:r>
            <a:r>
              <a:rPr lang="tr-TR" dirty="0" smtClean="0"/>
              <a:t> of </a:t>
            </a:r>
            <a:r>
              <a:rPr lang="tr-TR" dirty="0" err="1" smtClean="0"/>
              <a:t>secularist</a:t>
            </a:r>
            <a:r>
              <a:rPr lang="tr-TR" dirty="0" smtClean="0"/>
              <a:t> </a:t>
            </a:r>
            <a:r>
              <a:rPr lang="tr-TR" dirty="0" err="1" smtClean="0"/>
              <a:t>applications</a:t>
            </a:r>
            <a:endParaRPr lang="tr-TR" dirty="0"/>
          </a:p>
          <a:p>
            <a:r>
              <a:rPr lang="tr-TR" dirty="0"/>
              <a:t>1960’s </a:t>
            </a:r>
            <a:r>
              <a:rPr lang="tr-TR" dirty="0" err="1"/>
              <a:t>and</a:t>
            </a:r>
            <a:r>
              <a:rPr lang="tr-TR" dirty="0"/>
              <a:t> 1970’s-political </a:t>
            </a:r>
            <a:r>
              <a:rPr lang="tr-TR" dirty="0" err="1"/>
              <a:t>representation</a:t>
            </a:r>
            <a:r>
              <a:rPr lang="tr-TR" dirty="0"/>
              <a:t> of </a:t>
            </a:r>
            <a:r>
              <a:rPr lang="tr-TR" dirty="0" err="1" smtClean="0"/>
              <a:t>Islam</a:t>
            </a:r>
            <a:endParaRPr lang="tr-TR" dirty="0" smtClean="0"/>
          </a:p>
          <a:p>
            <a:pPr lvl="1"/>
            <a:r>
              <a:rPr lang="tr-TR" dirty="0" smtClean="0"/>
              <a:t>Necmettin Erbakan-MNP(NOP)/ MSP (NSP)</a:t>
            </a:r>
          </a:p>
          <a:p>
            <a:pPr lvl="1"/>
            <a:r>
              <a:rPr lang="tr-TR" dirty="0" smtClean="0"/>
              <a:t>National </a:t>
            </a:r>
            <a:r>
              <a:rPr lang="tr-TR" dirty="0" err="1" smtClean="0"/>
              <a:t>View</a:t>
            </a:r>
            <a:r>
              <a:rPr lang="tr-TR" dirty="0" smtClean="0"/>
              <a:t> </a:t>
            </a:r>
            <a:r>
              <a:rPr lang="tr-TR" dirty="0" err="1" smtClean="0"/>
              <a:t>Movement</a:t>
            </a:r>
            <a:r>
              <a:rPr lang="tr-TR" dirty="0" smtClean="0"/>
              <a:t>/National Outlook </a:t>
            </a:r>
            <a:r>
              <a:rPr lang="tr-TR" dirty="0" err="1" smtClean="0"/>
              <a:t>Movement</a:t>
            </a:r>
            <a:endParaRPr lang="tr-TR" dirty="0" smtClean="0"/>
          </a:p>
          <a:p>
            <a:r>
              <a:rPr lang="tr-TR" dirty="0"/>
              <a:t>1980’s </a:t>
            </a:r>
            <a:r>
              <a:rPr lang="tr-TR" dirty="0" err="1"/>
              <a:t>and</a:t>
            </a:r>
            <a:r>
              <a:rPr lang="tr-TR" dirty="0"/>
              <a:t> </a:t>
            </a:r>
            <a:r>
              <a:rPr lang="tr-TR" dirty="0" err="1"/>
              <a:t>Turkish-Islamic</a:t>
            </a:r>
            <a:r>
              <a:rPr lang="tr-TR" dirty="0"/>
              <a:t> </a:t>
            </a:r>
            <a:r>
              <a:rPr lang="tr-TR" dirty="0" err="1"/>
              <a:t>Synthesis</a:t>
            </a:r>
            <a:endParaRPr lang="tr-TR" dirty="0"/>
          </a:p>
          <a:p>
            <a:pPr marL="0" indent="0">
              <a:buNone/>
            </a:pPr>
            <a:endParaRPr lang="tr-TR" dirty="0"/>
          </a:p>
        </p:txBody>
      </p:sp>
    </p:spTree>
    <p:extLst>
      <p:ext uri="{BB962C8B-B14F-4D97-AF65-F5344CB8AC3E}">
        <p14:creationId xmlns:p14="http://schemas.microsoft.com/office/powerpoint/2010/main" val="7740009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Welfare</a:t>
            </a:r>
            <a:r>
              <a:rPr lang="tr-TR" dirty="0" smtClean="0"/>
              <a:t> </a:t>
            </a:r>
            <a:r>
              <a:rPr lang="tr-TR" dirty="0" err="1" smtClean="0"/>
              <a:t>Party</a:t>
            </a:r>
            <a:r>
              <a:rPr lang="tr-TR" dirty="0" smtClean="0"/>
              <a:t>/Refah </a:t>
            </a:r>
            <a:r>
              <a:rPr lang="tr-TR" dirty="0" err="1" smtClean="0"/>
              <a:t>PartISI</a:t>
            </a:r>
            <a:endParaRPr lang="tr-TR" dirty="0"/>
          </a:p>
        </p:txBody>
      </p:sp>
      <p:sp>
        <p:nvSpPr>
          <p:cNvPr id="3" name="Content Placeholder 2"/>
          <p:cNvSpPr>
            <a:spLocks noGrp="1"/>
          </p:cNvSpPr>
          <p:nvPr>
            <p:ph idx="1"/>
          </p:nvPr>
        </p:nvSpPr>
        <p:spPr/>
        <p:txBody>
          <a:bodyPr/>
          <a:lstStyle/>
          <a:p>
            <a:pPr marL="0" indent="0">
              <a:buNone/>
            </a:pPr>
            <a:endParaRPr lang="tr-TR" dirty="0" smtClean="0"/>
          </a:p>
          <a:p>
            <a:r>
              <a:rPr lang="tr-TR" dirty="0" err="1" smtClean="0"/>
              <a:t>Established</a:t>
            </a:r>
            <a:r>
              <a:rPr lang="tr-TR" dirty="0" smtClean="0"/>
              <a:t> in 1983</a:t>
            </a:r>
          </a:p>
          <a:p>
            <a:r>
              <a:rPr lang="tr-TR" dirty="0" err="1" smtClean="0"/>
              <a:t>Entered</a:t>
            </a:r>
            <a:r>
              <a:rPr lang="tr-TR" dirty="0" smtClean="0"/>
              <a:t> </a:t>
            </a:r>
            <a:r>
              <a:rPr lang="tr-TR" dirty="0" err="1" smtClean="0"/>
              <a:t>to</a:t>
            </a:r>
            <a:r>
              <a:rPr lang="tr-TR" dirty="0" smtClean="0"/>
              <a:t> 1984 </a:t>
            </a:r>
            <a:r>
              <a:rPr lang="tr-TR" dirty="0" err="1" smtClean="0"/>
              <a:t>local</a:t>
            </a:r>
            <a:r>
              <a:rPr lang="tr-TR" dirty="0" smtClean="0"/>
              <a:t> </a:t>
            </a:r>
            <a:r>
              <a:rPr lang="tr-TR" dirty="0" err="1" smtClean="0"/>
              <a:t>elections</a:t>
            </a:r>
            <a:endParaRPr lang="tr-TR" dirty="0" smtClean="0"/>
          </a:p>
          <a:p>
            <a:r>
              <a:rPr lang="tr-TR" dirty="0" smtClean="0"/>
              <a:t>1987 </a:t>
            </a:r>
            <a:r>
              <a:rPr lang="tr-TR" dirty="0" err="1" smtClean="0"/>
              <a:t>Elections</a:t>
            </a:r>
            <a:endParaRPr lang="tr-TR" dirty="0" smtClean="0"/>
          </a:p>
          <a:p>
            <a:r>
              <a:rPr lang="tr-TR" dirty="0" err="1" smtClean="0"/>
              <a:t>Overview</a:t>
            </a:r>
            <a:r>
              <a:rPr lang="tr-TR" dirty="0" smtClean="0"/>
              <a:t> of 1980’s </a:t>
            </a:r>
            <a:r>
              <a:rPr lang="tr-TR" dirty="0" err="1" smtClean="0"/>
              <a:t>and</a:t>
            </a:r>
            <a:r>
              <a:rPr lang="tr-TR" dirty="0" smtClean="0"/>
              <a:t> </a:t>
            </a:r>
            <a:r>
              <a:rPr lang="tr-TR" dirty="0" err="1" smtClean="0"/>
              <a:t>Early</a:t>
            </a:r>
            <a:r>
              <a:rPr lang="tr-TR" dirty="0" smtClean="0"/>
              <a:t> 1990’s </a:t>
            </a:r>
            <a:r>
              <a:rPr lang="tr-TR" dirty="0" err="1" smtClean="0"/>
              <a:t>that</a:t>
            </a:r>
            <a:r>
              <a:rPr lang="tr-TR" dirty="0" smtClean="0"/>
              <a:t> </a:t>
            </a:r>
            <a:r>
              <a:rPr lang="tr-TR" dirty="0" err="1" smtClean="0"/>
              <a:t>led</a:t>
            </a:r>
            <a:r>
              <a:rPr lang="tr-TR" dirty="0" smtClean="0"/>
              <a:t> </a:t>
            </a:r>
            <a:r>
              <a:rPr lang="tr-TR" dirty="0" err="1" smtClean="0"/>
              <a:t>to</a:t>
            </a:r>
            <a:r>
              <a:rPr lang="tr-TR" dirty="0" smtClean="0"/>
              <a:t> </a:t>
            </a:r>
            <a:r>
              <a:rPr lang="tr-TR" dirty="0" err="1" smtClean="0"/>
              <a:t>the</a:t>
            </a:r>
            <a:r>
              <a:rPr lang="tr-TR" dirty="0" smtClean="0"/>
              <a:t> </a:t>
            </a:r>
            <a:r>
              <a:rPr lang="tr-TR" dirty="0" err="1" smtClean="0"/>
              <a:t>rise</a:t>
            </a:r>
            <a:r>
              <a:rPr lang="tr-TR" dirty="0" smtClean="0"/>
              <a:t> of WP</a:t>
            </a:r>
          </a:p>
          <a:p>
            <a:pPr marL="0" indent="0">
              <a:buNone/>
            </a:pPr>
            <a:endParaRPr lang="tr-T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178" y="780309"/>
            <a:ext cx="2609045" cy="2609045"/>
          </a:xfrm>
          <a:prstGeom prst="rect">
            <a:avLst/>
          </a:prstGeom>
        </p:spPr>
      </p:pic>
    </p:spTree>
    <p:extLst>
      <p:ext uri="{BB962C8B-B14F-4D97-AF65-F5344CB8AC3E}">
        <p14:creationId xmlns:p14="http://schemas.microsoft.com/office/powerpoint/2010/main" val="2784683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Ideology</a:t>
            </a:r>
            <a:r>
              <a:rPr lang="tr-TR" dirty="0" smtClean="0"/>
              <a:t> </a:t>
            </a:r>
            <a:r>
              <a:rPr lang="tr-TR" dirty="0" err="1" smtClean="0"/>
              <a:t>and</a:t>
            </a:r>
            <a:r>
              <a:rPr lang="tr-TR" dirty="0" smtClean="0"/>
              <a:t> </a:t>
            </a:r>
            <a:r>
              <a:rPr lang="tr-TR" dirty="0" err="1" smtClean="0"/>
              <a:t>OrganiIZatIonal</a:t>
            </a:r>
            <a:r>
              <a:rPr lang="tr-TR" dirty="0" smtClean="0"/>
              <a:t> </a:t>
            </a:r>
            <a:r>
              <a:rPr lang="tr-TR" dirty="0" err="1" smtClean="0"/>
              <a:t>Structure</a:t>
            </a:r>
            <a:r>
              <a:rPr lang="tr-TR" dirty="0" smtClean="0"/>
              <a:t> of </a:t>
            </a:r>
            <a:r>
              <a:rPr lang="tr-TR" dirty="0" err="1" smtClean="0"/>
              <a:t>Welfare</a:t>
            </a:r>
            <a:r>
              <a:rPr lang="tr-TR" dirty="0" smtClean="0"/>
              <a:t> </a:t>
            </a:r>
            <a:r>
              <a:rPr lang="tr-TR" dirty="0" err="1" smtClean="0"/>
              <a:t>Party</a:t>
            </a:r>
            <a:r>
              <a:rPr lang="tr-TR" dirty="0" smtClean="0"/>
              <a:t>:</a:t>
            </a:r>
            <a:endParaRPr lang="tr-TR" dirty="0"/>
          </a:p>
        </p:txBody>
      </p:sp>
      <p:sp>
        <p:nvSpPr>
          <p:cNvPr id="3" name="Content Placeholder 2"/>
          <p:cNvSpPr>
            <a:spLocks noGrp="1"/>
          </p:cNvSpPr>
          <p:nvPr>
            <p:ph idx="1"/>
          </p:nvPr>
        </p:nvSpPr>
        <p:spPr/>
        <p:txBody>
          <a:bodyPr/>
          <a:lstStyle/>
          <a:p>
            <a:r>
              <a:rPr lang="tr-TR" dirty="0" err="1" smtClean="0"/>
              <a:t>Just</a:t>
            </a:r>
            <a:r>
              <a:rPr lang="tr-TR" dirty="0" smtClean="0"/>
              <a:t> </a:t>
            </a:r>
            <a:r>
              <a:rPr lang="tr-TR" dirty="0" err="1" smtClean="0"/>
              <a:t>Order</a:t>
            </a:r>
            <a:endParaRPr lang="tr-TR" dirty="0" smtClean="0"/>
          </a:p>
          <a:p>
            <a:r>
              <a:rPr lang="tr-TR" dirty="0" err="1" smtClean="0"/>
              <a:t>Emphasis</a:t>
            </a:r>
            <a:r>
              <a:rPr lang="tr-TR" dirty="0" smtClean="0"/>
              <a:t> on </a:t>
            </a:r>
            <a:r>
              <a:rPr lang="tr-TR" dirty="0" err="1" smtClean="0"/>
              <a:t>National</a:t>
            </a:r>
            <a:r>
              <a:rPr lang="tr-TR" dirty="0" smtClean="0"/>
              <a:t> </a:t>
            </a:r>
            <a:r>
              <a:rPr lang="tr-TR" dirty="0" err="1" smtClean="0"/>
              <a:t>Pride</a:t>
            </a:r>
            <a:endParaRPr lang="tr-TR" dirty="0" smtClean="0"/>
          </a:p>
          <a:p>
            <a:r>
              <a:rPr lang="tr-TR" dirty="0" err="1" smtClean="0"/>
              <a:t>Ability</a:t>
            </a:r>
            <a:r>
              <a:rPr lang="tr-TR" dirty="0" smtClean="0"/>
              <a:t> </a:t>
            </a:r>
            <a:r>
              <a:rPr lang="tr-TR" dirty="0" err="1" smtClean="0"/>
              <a:t>to</a:t>
            </a:r>
            <a:r>
              <a:rPr lang="tr-TR" dirty="0" smtClean="0"/>
              <a:t> </a:t>
            </a:r>
            <a:r>
              <a:rPr lang="tr-TR" dirty="0" err="1" smtClean="0"/>
              <a:t>Respond</a:t>
            </a:r>
            <a:r>
              <a:rPr lang="tr-TR" dirty="0" smtClean="0"/>
              <a:t> </a:t>
            </a:r>
            <a:r>
              <a:rPr lang="tr-TR" dirty="0" err="1" smtClean="0"/>
              <a:t>to</a:t>
            </a:r>
            <a:r>
              <a:rPr lang="tr-TR" dirty="0" smtClean="0"/>
              <a:t> </a:t>
            </a:r>
            <a:r>
              <a:rPr lang="tr-TR" dirty="0" err="1"/>
              <a:t>C</a:t>
            </a:r>
            <a:r>
              <a:rPr lang="tr-TR" dirty="0" err="1" smtClean="0"/>
              <a:t>onflicting</a:t>
            </a:r>
            <a:r>
              <a:rPr lang="tr-TR" dirty="0" smtClean="0"/>
              <a:t> </a:t>
            </a:r>
            <a:r>
              <a:rPr lang="tr-TR" dirty="0" err="1" smtClean="0"/>
              <a:t>Identities</a:t>
            </a:r>
            <a:r>
              <a:rPr lang="tr-TR" dirty="0" smtClean="0"/>
              <a:t> </a:t>
            </a:r>
            <a:r>
              <a:rPr lang="tr-TR" dirty="0" err="1" smtClean="0"/>
              <a:t>and</a:t>
            </a:r>
            <a:r>
              <a:rPr lang="tr-TR" dirty="0" smtClean="0"/>
              <a:t> </a:t>
            </a:r>
            <a:r>
              <a:rPr lang="tr-TR" dirty="0" err="1" smtClean="0"/>
              <a:t>Ethnic</a:t>
            </a:r>
            <a:r>
              <a:rPr lang="tr-TR" dirty="0" smtClean="0"/>
              <a:t> </a:t>
            </a:r>
            <a:r>
              <a:rPr lang="tr-TR" dirty="0" err="1" smtClean="0"/>
              <a:t>Tension</a:t>
            </a:r>
            <a:endParaRPr lang="tr-TR" dirty="0" smtClean="0"/>
          </a:p>
          <a:p>
            <a:r>
              <a:rPr lang="tr-TR" dirty="0" err="1" smtClean="0"/>
              <a:t>Inability</a:t>
            </a:r>
            <a:r>
              <a:rPr lang="tr-TR" dirty="0" smtClean="0"/>
              <a:t> of </a:t>
            </a:r>
            <a:r>
              <a:rPr lang="tr-TR" dirty="0" err="1" smtClean="0"/>
              <a:t>other</a:t>
            </a:r>
            <a:r>
              <a:rPr lang="tr-TR" dirty="0" smtClean="0"/>
              <a:t> </a:t>
            </a:r>
            <a:r>
              <a:rPr lang="tr-TR" dirty="0" err="1" smtClean="0"/>
              <a:t>parties</a:t>
            </a:r>
            <a:r>
              <a:rPr lang="tr-TR" dirty="0" smtClean="0"/>
              <a:t> in </a:t>
            </a:r>
            <a:r>
              <a:rPr lang="tr-TR" dirty="0" err="1" smtClean="0"/>
              <a:t>adressing</a:t>
            </a:r>
            <a:r>
              <a:rPr lang="tr-TR" dirty="0" smtClean="0"/>
              <a:t> </a:t>
            </a:r>
            <a:r>
              <a:rPr lang="tr-TR" dirty="0" err="1" smtClean="0"/>
              <a:t>the</a:t>
            </a:r>
            <a:r>
              <a:rPr lang="tr-TR" dirty="0" smtClean="0"/>
              <a:t> </a:t>
            </a:r>
            <a:r>
              <a:rPr lang="tr-TR" dirty="0" err="1" smtClean="0"/>
              <a:t>needs</a:t>
            </a:r>
            <a:r>
              <a:rPr lang="tr-TR" dirty="0" smtClean="0"/>
              <a:t> of </a:t>
            </a:r>
            <a:r>
              <a:rPr lang="tr-TR" dirty="0" err="1" smtClean="0"/>
              <a:t>the</a:t>
            </a:r>
            <a:r>
              <a:rPr lang="tr-TR" dirty="0" smtClean="0"/>
              <a:t> </a:t>
            </a:r>
            <a:r>
              <a:rPr lang="tr-TR" dirty="0" err="1" smtClean="0"/>
              <a:t>population</a:t>
            </a:r>
            <a:endParaRPr lang="tr-TR" dirty="0" smtClean="0"/>
          </a:p>
          <a:p>
            <a:r>
              <a:rPr lang="tr-TR" dirty="0" err="1" smtClean="0"/>
              <a:t>Effective</a:t>
            </a:r>
            <a:r>
              <a:rPr lang="tr-TR" dirty="0" smtClean="0"/>
              <a:t> </a:t>
            </a:r>
            <a:r>
              <a:rPr lang="tr-TR" dirty="0" err="1" smtClean="0"/>
              <a:t>Organisation</a:t>
            </a:r>
            <a:endParaRPr lang="tr-TR" dirty="0" smtClean="0"/>
          </a:p>
          <a:p>
            <a:pPr lvl="1"/>
            <a:r>
              <a:rPr lang="tr-TR" dirty="0" err="1" smtClean="0"/>
              <a:t>String</a:t>
            </a:r>
            <a:r>
              <a:rPr lang="tr-TR" dirty="0" smtClean="0"/>
              <a:t> (teşbih) model.</a:t>
            </a:r>
          </a:p>
          <a:p>
            <a:pPr marL="457200" lvl="1" indent="0">
              <a:buNone/>
            </a:pPr>
            <a:endParaRPr lang="tr-TR" dirty="0"/>
          </a:p>
        </p:txBody>
      </p:sp>
    </p:spTree>
    <p:extLst>
      <p:ext uri="{BB962C8B-B14F-4D97-AF65-F5344CB8AC3E}">
        <p14:creationId xmlns:p14="http://schemas.microsoft.com/office/powerpoint/2010/main" val="2443821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RIse</a:t>
            </a:r>
            <a:r>
              <a:rPr lang="tr-TR" dirty="0" smtClean="0"/>
              <a:t> of </a:t>
            </a:r>
            <a:r>
              <a:rPr lang="tr-TR" dirty="0" err="1" smtClean="0"/>
              <a:t>Welfare</a:t>
            </a:r>
            <a:r>
              <a:rPr lang="tr-TR" dirty="0" smtClean="0"/>
              <a:t> </a:t>
            </a:r>
            <a:r>
              <a:rPr lang="tr-TR" dirty="0" err="1"/>
              <a:t>P</a:t>
            </a:r>
            <a:r>
              <a:rPr lang="tr-TR" dirty="0" err="1" smtClean="0"/>
              <a:t>arty</a:t>
            </a:r>
            <a:endParaRPr lang="tr-TR" dirty="0"/>
          </a:p>
        </p:txBody>
      </p:sp>
      <p:sp>
        <p:nvSpPr>
          <p:cNvPr id="3" name="Content Placeholder 2"/>
          <p:cNvSpPr>
            <a:spLocks noGrp="1"/>
          </p:cNvSpPr>
          <p:nvPr>
            <p:ph idx="1"/>
          </p:nvPr>
        </p:nvSpPr>
        <p:spPr/>
        <p:txBody>
          <a:bodyPr/>
          <a:lstStyle/>
          <a:p>
            <a:r>
              <a:rPr lang="tr-TR" dirty="0"/>
              <a:t>1994 </a:t>
            </a:r>
            <a:r>
              <a:rPr lang="tr-TR" dirty="0" err="1"/>
              <a:t>Local</a:t>
            </a:r>
            <a:r>
              <a:rPr lang="tr-TR" dirty="0"/>
              <a:t> </a:t>
            </a:r>
            <a:r>
              <a:rPr lang="tr-TR" dirty="0" err="1"/>
              <a:t>Elections</a:t>
            </a:r>
            <a:endParaRPr lang="tr-TR" dirty="0"/>
          </a:p>
          <a:p>
            <a:pPr lvl="1"/>
            <a:r>
              <a:rPr lang="tr-TR" dirty="0"/>
              <a:t>28 of 76 </a:t>
            </a:r>
            <a:r>
              <a:rPr lang="tr-TR" dirty="0" err="1"/>
              <a:t>mayoral</a:t>
            </a:r>
            <a:r>
              <a:rPr lang="tr-TR" dirty="0"/>
              <a:t> </a:t>
            </a:r>
            <a:r>
              <a:rPr lang="tr-TR" dirty="0" err="1"/>
              <a:t>seats</a:t>
            </a:r>
            <a:endParaRPr lang="tr-TR" dirty="0"/>
          </a:p>
          <a:p>
            <a:pPr lvl="1"/>
            <a:r>
              <a:rPr lang="tr-TR" dirty="0" err="1"/>
              <a:t>Social</a:t>
            </a:r>
            <a:r>
              <a:rPr lang="tr-TR" dirty="0"/>
              <a:t> </a:t>
            </a:r>
            <a:r>
              <a:rPr lang="tr-TR" dirty="0" err="1"/>
              <a:t>municipalities</a:t>
            </a:r>
            <a:endParaRPr lang="tr-TR" dirty="0"/>
          </a:p>
          <a:p>
            <a:pPr lvl="1"/>
            <a:r>
              <a:rPr lang="tr-TR" dirty="0"/>
              <a:t>White </a:t>
            </a:r>
            <a:r>
              <a:rPr lang="tr-TR" dirty="0" err="1"/>
              <a:t>Desk</a:t>
            </a:r>
            <a:endParaRPr lang="tr-TR" dirty="0"/>
          </a:p>
          <a:p>
            <a:pPr lvl="1"/>
            <a:r>
              <a:rPr lang="tr-TR" dirty="0" err="1"/>
              <a:t>People’s</a:t>
            </a:r>
            <a:r>
              <a:rPr lang="tr-TR" dirty="0"/>
              <a:t> </a:t>
            </a:r>
            <a:r>
              <a:rPr lang="tr-TR" dirty="0" err="1"/>
              <a:t>Assemblies</a:t>
            </a:r>
            <a:endParaRPr lang="tr-TR" dirty="0"/>
          </a:p>
          <a:p>
            <a:r>
              <a:rPr lang="tr-TR" dirty="0" smtClean="0"/>
              <a:t>1995 </a:t>
            </a:r>
            <a:r>
              <a:rPr lang="tr-TR" dirty="0" err="1" smtClean="0"/>
              <a:t>Elections</a:t>
            </a:r>
            <a:r>
              <a:rPr lang="tr-TR" dirty="0" smtClean="0"/>
              <a:t>- </a:t>
            </a:r>
            <a:r>
              <a:rPr lang="tr-TR" dirty="0" err="1" smtClean="0"/>
              <a:t>Welfare</a:t>
            </a:r>
            <a:r>
              <a:rPr lang="tr-TR" dirty="0" smtClean="0"/>
              <a:t> </a:t>
            </a:r>
            <a:r>
              <a:rPr lang="tr-TR" dirty="0" err="1" smtClean="0"/>
              <a:t>Party</a:t>
            </a:r>
            <a:r>
              <a:rPr lang="tr-TR" dirty="0" smtClean="0"/>
              <a:t> </a:t>
            </a:r>
            <a:r>
              <a:rPr lang="tr-TR" dirty="0" err="1" smtClean="0"/>
              <a:t>became</a:t>
            </a:r>
            <a:r>
              <a:rPr lang="tr-TR" dirty="0" smtClean="0"/>
              <a:t> </a:t>
            </a:r>
            <a:r>
              <a:rPr lang="tr-TR" dirty="0" err="1" smtClean="0"/>
              <a:t>the</a:t>
            </a:r>
            <a:r>
              <a:rPr lang="tr-TR" dirty="0" smtClean="0"/>
              <a:t> 1st </a:t>
            </a:r>
            <a:r>
              <a:rPr lang="tr-TR" dirty="0" err="1" smtClean="0"/>
              <a:t>Party</a:t>
            </a:r>
            <a:endParaRPr lang="tr-TR" dirty="0" smtClean="0"/>
          </a:p>
          <a:p>
            <a:pPr lvl="1"/>
            <a:r>
              <a:rPr lang="tr-TR" dirty="0" smtClean="0"/>
              <a:t>ANAYOL </a:t>
            </a:r>
            <a:r>
              <a:rPr lang="tr-TR" dirty="0" err="1" smtClean="0"/>
              <a:t>government</a:t>
            </a:r>
            <a:endParaRPr lang="tr-TR" dirty="0" smtClean="0"/>
          </a:p>
          <a:p>
            <a:pPr lvl="1"/>
            <a:r>
              <a:rPr lang="tr-TR" dirty="0" smtClean="0"/>
              <a:t>REFAHYOL </a:t>
            </a:r>
            <a:r>
              <a:rPr lang="tr-TR" dirty="0" err="1" smtClean="0"/>
              <a:t>government</a:t>
            </a:r>
            <a:endParaRPr lang="tr-TR" dirty="0" smtClean="0"/>
          </a:p>
          <a:p>
            <a:pPr marL="457200" lvl="1" indent="0">
              <a:buNone/>
            </a:pPr>
            <a:endParaRPr lang="tr-TR" dirty="0" smtClean="0"/>
          </a:p>
          <a:p>
            <a:pPr marL="457200" lvl="1" indent="0">
              <a:buNone/>
            </a:pPr>
            <a:endParaRPr lang="tr-T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0652" y="3368324"/>
            <a:ext cx="3429000" cy="2336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0652" y="0"/>
            <a:ext cx="4291348" cy="2758724"/>
          </a:xfrm>
          <a:prstGeom prst="rect">
            <a:avLst/>
          </a:prstGeom>
        </p:spPr>
      </p:pic>
    </p:spTree>
    <p:extLst>
      <p:ext uri="{BB962C8B-B14F-4D97-AF65-F5344CB8AC3E}">
        <p14:creationId xmlns:p14="http://schemas.microsoft.com/office/powerpoint/2010/main" val="12300909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p:cNvPicPr>
            <a:picLocks noGrp="1" noChangeAspect="1"/>
          </p:cNvPicPr>
          <p:nvPr>
            <p:ph idx="1"/>
          </p:nvPr>
        </p:nvPicPr>
        <p:blipFill>
          <a:blip r:embed="rId2"/>
          <a:stretch>
            <a:fillRect/>
          </a:stretch>
        </p:blipFill>
        <p:spPr>
          <a:xfrm>
            <a:off x="6204125" y="858981"/>
            <a:ext cx="4776522" cy="5210753"/>
          </a:xfrm>
          <a:prstGeom prst="rect">
            <a:avLst/>
          </a:prstGeom>
        </p:spPr>
      </p:pic>
      <p:pic>
        <p:nvPicPr>
          <p:cNvPr id="3" name="Resim 3"/>
          <p:cNvPicPr>
            <a:picLocks noChangeAspect="1"/>
          </p:cNvPicPr>
          <p:nvPr/>
        </p:nvPicPr>
        <p:blipFill>
          <a:blip r:embed="rId3"/>
          <a:stretch>
            <a:fillRect/>
          </a:stretch>
        </p:blipFill>
        <p:spPr>
          <a:xfrm>
            <a:off x="668813" y="581890"/>
            <a:ext cx="5181600" cy="6007100"/>
          </a:xfrm>
          <a:prstGeom prst="rect">
            <a:avLst/>
          </a:prstGeom>
        </p:spPr>
      </p:pic>
    </p:spTree>
    <p:extLst>
      <p:ext uri="{BB962C8B-B14F-4D97-AF65-F5344CB8AC3E}">
        <p14:creationId xmlns:p14="http://schemas.microsoft.com/office/powerpoint/2010/main" val="42705416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stretch>
            <a:fillRect/>
          </a:stretch>
        </p:blipFill>
        <p:spPr>
          <a:xfrm>
            <a:off x="5518107" y="0"/>
            <a:ext cx="3909437" cy="6682636"/>
          </a:xfrm>
          <a:prstGeom prst="rect">
            <a:avLst/>
          </a:prstGeom>
        </p:spPr>
      </p:pic>
      <p:pic>
        <p:nvPicPr>
          <p:cNvPr id="5" name="Resim 4"/>
          <p:cNvPicPr>
            <a:picLocks noChangeAspect="1"/>
          </p:cNvPicPr>
          <p:nvPr/>
        </p:nvPicPr>
        <p:blipFill>
          <a:blip r:embed="rId3"/>
          <a:stretch>
            <a:fillRect/>
          </a:stretch>
        </p:blipFill>
        <p:spPr>
          <a:xfrm>
            <a:off x="1161783" y="112734"/>
            <a:ext cx="4106462" cy="6858000"/>
          </a:xfrm>
          <a:prstGeom prst="rect">
            <a:avLst/>
          </a:prstGeom>
        </p:spPr>
      </p:pic>
    </p:spTree>
    <p:extLst>
      <p:ext uri="{BB962C8B-B14F-4D97-AF65-F5344CB8AC3E}">
        <p14:creationId xmlns:p14="http://schemas.microsoft.com/office/powerpoint/2010/main" val="2651581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459813"/>
          </a:xfrm>
        </p:spPr>
        <p:txBody>
          <a:bodyPr>
            <a:normAutofit fontScale="90000"/>
          </a:bodyPr>
          <a:lstStyle/>
          <a:p>
            <a:r>
              <a:rPr lang="tr-TR" dirty="0" err="1" smtClean="0"/>
              <a:t>The</a:t>
            </a:r>
            <a:r>
              <a:rPr lang="tr-TR" dirty="0" smtClean="0"/>
              <a:t> </a:t>
            </a:r>
            <a:r>
              <a:rPr lang="tr-TR" dirty="0" err="1" smtClean="0"/>
              <a:t>polITICAL</a:t>
            </a:r>
            <a:r>
              <a:rPr lang="tr-TR" dirty="0" smtClean="0"/>
              <a:t>  </a:t>
            </a:r>
            <a:r>
              <a:rPr lang="tr-TR" dirty="0" err="1" smtClean="0"/>
              <a:t>Success</a:t>
            </a:r>
            <a:r>
              <a:rPr lang="tr-TR" dirty="0" smtClean="0"/>
              <a:t> of WP:</a:t>
            </a:r>
            <a:endParaRPr lang="tr-TR" dirty="0"/>
          </a:p>
        </p:txBody>
      </p:sp>
      <p:sp>
        <p:nvSpPr>
          <p:cNvPr id="3" name="Content Placeholder 2"/>
          <p:cNvSpPr>
            <a:spLocks noGrp="1"/>
          </p:cNvSpPr>
          <p:nvPr>
            <p:ph idx="1"/>
          </p:nvPr>
        </p:nvSpPr>
        <p:spPr>
          <a:xfrm>
            <a:off x="561424" y="1403797"/>
            <a:ext cx="8596668" cy="4971245"/>
          </a:xfrm>
        </p:spPr>
        <p:txBody>
          <a:bodyPr>
            <a:normAutofit lnSpcReduction="10000"/>
          </a:bodyPr>
          <a:lstStyle/>
          <a:p>
            <a:r>
              <a:rPr lang="tr-TR" dirty="0" err="1" smtClean="0"/>
              <a:t>Increasing</a:t>
            </a:r>
            <a:r>
              <a:rPr lang="tr-TR" dirty="0" smtClean="0"/>
              <a:t> role of </a:t>
            </a:r>
            <a:r>
              <a:rPr lang="tr-TR" dirty="0" err="1" smtClean="0"/>
              <a:t>Islam</a:t>
            </a:r>
            <a:r>
              <a:rPr lang="tr-TR" dirty="0" smtClean="0"/>
              <a:t> in </a:t>
            </a:r>
            <a:r>
              <a:rPr lang="tr-TR" dirty="0" err="1" smtClean="0"/>
              <a:t>Turkish</a:t>
            </a:r>
            <a:r>
              <a:rPr lang="tr-TR" dirty="0" smtClean="0"/>
              <a:t> </a:t>
            </a:r>
            <a:r>
              <a:rPr lang="tr-TR" dirty="0" err="1" smtClean="0"/>
              <a:t>public</a:t>
            </a:r>
            <a:r>
              <a:rPr lang="tr-TR" dirty="0" smtClean="0"/>
              <a:t> life.</a:t>
            </a:r>
          </a:p>
          <a:p>
            <a:r>
              <a:rPr lang="en-US" dirty="0"/>
              <a:t>State repression of religious expression had galvanized Islamist </a:t>
            </a:r>
            <a:r>
              <a:rPr lang="en-US" dirty="0" err="1"/>
              <a:t>activisim</a:t>
            </a:r>
            <a:r>
              <a:rPr lang="en-US" dirty="0"/>
              <a:t>. </a:t>
            </a:r>
            <a:endParaRPr lang="tr-TR" dirty="0" smtClean="0"/>
          </a:p>
          <a:p>
            <a:r>
              <a:rPr lang="tr-TR" dirty="0"/>
              <a:t>V</a:t>
            </a:r>
            <a:r>
              <a:rPr lang="en-US" dirty="0" err="1" smtClean="0"/>
              <a:t>oter</a:t>
            </a:r>
            <a:r>
              <a:rPr lang="en-US" dirty="0" smtClean="0"/>
              <a:t> </a:t>
            </a:r>
            <a:r>
              <a:rPr lang="en-US" dirty="0"/>
              <a:t>dissatisfaction with the performance of the centrist parties and revelations about government, corruption, cronyism and inefficiency. </a:t>
            </a:r>
            <a:endParaRPr lang="tr-TR" dirty="0" smtClean="0"/>
          </a:p>
          <a:p>
            <a:r>
              <a:rPr lang="tr-TR" dirty="0" err="1" smtClean="0"/>
              <a:t>Support</a:t>
            </a:r>
            <a:r>
              <a:rPr lang="tr-TR" dirty="0" smtClean="0"/>
              <a:t> </a:t>
            </a:r>
            <a:r>
              <a:rPr lang="tr-TR" dirty="0" err="1" smtClean="0"/>
              <a:t>from</a:t>
            </a:r>
            <a:r>
              <a:rPr lang="tr-TR" dirty="0" smtClean="0"/>
              <a:t>, </a:t>
            </a:r>
            <a:r>
              <a:rPr lang="en-US" dirty="0"/>
              <a:t>smaller </a:t>
            </a:r>
            <a:r>
              <a:rPr lang="en-US" dirty="0" smtClean="0"/>
              <a:t>towns </a:t>
            </a:r>
            <a:r>
              <a:rPr lang="en-US" dirty="0"/>
              <a:t>of Central and Eastern Anatolia, but also from major </a:t>
            </a:r>
            <a:r>
              <a:rPr lang="en-US" dirty="0" smtClean="0"/>
              <a:t>cities</a:t>
            </a:r>
            <a:r>
              <a:rPr lang="tr-TR" dirty="0" smtClean="0"/>
              <a:t> </a:t>
            </a:r>
            <a:r>
              <a:rPr lang="en-US" dirty="0" smtClean="0"/>
              <a:t>from </a:t>
            </a:r>
            <a:r>
              <a:rPr lang="en-US" dirty="0"/>
              <a:t>secular left parties. </a:t>
            </a:r>
            <a:endParaRPr lang="tr-TR" dirty="0" smtClean="0"/>
          </a:p>
          <a:p>
            <a:r>
              <a:rPr lang="tr-TR" dirty="0" smtClean="0"/>
              <a:t>V</a:t>
            </a:r>
            <a:r>
              <a:rPr lang="en-US" dirty="0" err="1" smtClean="0"/>
              <a:t>oter</a:t>
            </a:r>
            <a:r>
              <a:rPr lang="en-US" dirty="0" smtClean="0"/>
              <a:t> </a:t>
            </a:r>
            <a:r>
              <a:rPr lang="en-US" dirty="0"/>
              <a:t>base </a:t>
            </a:r>
            <a:r>
              <a:rPr lang="tr-TR" dirty="0" err="1" smtClean="0"/>
              <a:t>expanded</a:t>
            </a:r>
            <a:r>
              <a:rPr lang="tr-TR" dirty="0" smtClean="0"/>
              <a:t> </a:t>
            </a:r>
            <a:r>
              <a:rPr lang="en-US" dirty="0" smtClean="0"/>
              <a:t>fro</a:t>
            </a:r>
            <a:r>
              <a:rPr lang="tr-TR" dirty="0"/>
              <a:t>m</a:t>
            </a:r>
            <a:r>
              <a:rPr lang="en-US" dirty="0" smtClean="0"/>
              <a:t> </a:t>
            </a:r>
            <a:r>
              <a:rPr lang="en-US" dirty="0"/>
              <a:t>conservative rural people and small businessmen to include big business owners, young urban professionals, women </a:t>
            </a:r>
            <a:r>
              <a:rPr lang="en-US" dirty="0" smtClean="0"/>
              <a:t>intellectuals </a:t>
            </a:r>
            <a:r>
              <a:rPr lang="en-US" dirty="0"/>
              <a:t>and crossovers from the left</a:t>
            </a:r>
            <a:r>
              <a:rPr lang="en-US" dirty="0" smtClean="0"/>
              <a:t>.</a:t>
            </a:r>
            <a:endParaRPr lang="tr-TR" dirty="0" smtClean="0"/>
          </a:p>
          <a:p>
            <a:r>
              <a:rPr lang="tr-TR" dirty="0" smtClean="0"/>
              <a:t>Image of a modern </a:t>
            </a:r>
            <a:r>
              <a:rPr lang="tr-TR" dirty="0" err="1" smtClean="0"/>
              <a:t>party</a:t>
            </a:r>
            <a:r>
              <a:rPr lang="tr-TR" dirty="0" smtClean="0"/>
              <a:t> </a:t>
            </a:r>
            <a:r>
              <a:rPr lang="tr-TR" dirty="0" err="1" smtClean="0"/>
              <a:t>rather</a:t>
            </a:r>
            <a:r>
              <a:rPr lang="tr-TR" dirty="0" smtClean="0"/>
              <a:t> </a:t>
            </a:r>
            <a:r>
              <a:rPr lang="tr-TR" dirty="0" err="1" smtClean="0"/>
              <a:t>than</a:t>
            </a:r>
            <a:r>
              <a:rPr lang="tr-TR" dirty="0" smtClean="0"/>
              <a:t> a </a:t>
            </a:r>
            <a:r>
              <a:rPr lang="tr-TR" dirty="0" err="1" smtClean="0"/>
              <a:t>religious</a:t>
            </a:r>
            <a:r>
              <a:rPr lang="tr-TR" dirty="0" smtClean="0"/>
              <a:t> </a:t>
            </a:r>
            <a:r>
              <a:rPr lang="tr-TR" dirty="0" err="1" smtClean="0"/>
              <a:t>party</a:t>
            </a:r>
            <a:r>
              <a:rPr lang="tr-TR" dirty="0" smtClean="0"/>
              <a:t>.</a:t>
            </a:r>
          </a:p>
          <a:p>
            <a:r>
              <a:rPr lang="tr-TR" dirty="0" err="1" smtClean="0"/>
              <a:t>Success</a:t>
            </a:r>
            <a:r>
              <a:rPr lang="tr-TR" dirty="0" smtClean="0"/>
              <a:t> of </a:t>
            </a:r>
            <a:r>
              <a:rPr lang="tr-TR" dirty="0" err="1" smtClean="0"/>
              <a:t>local</a:t>
            </a:r>
            <a:r>
              <a:rPr lang="tr-TR" dirty="0" smtClean="0"/>
              <a:t> </a:t>
            </a:r>
            <a:r>
              <a:rPr lang="tr-TR" dirty="0" err="1" smtClean="0"/>
              <a:t>grassroots</a:t>
            </a:r>
            <a:r>
              <a:rPr lang="tr-TR" dirty="0" smtClean="0"/>
              <a:t> </a:t>
            </a:r>
            <a:r>
              <a:rPr lang="tr-TR" dirty="0" err="1" smtClean="0"/>
              <a:t>organizations</a:t>
            </a:r>
            <a:r>
              <a:rPr lang="tr-TR" dirty="0" smtClean="0"/>
              <a:t> </a:t>
            </a:r>
            <a:r>
              <a:rPr lang="tr-TR" dirty="0" err="1" smtClean="0"/>
              <a:t>and</a:t>
            </a:r>
            <a:r>
              <a:rPr lang="tr-TR" dirty="0" smtClean="0"/>
              <a:t> </a:t>
            </a:r>
            <a:r>
              <a:rPr lang="tr-TR" dirty="0" err="1" smtClean="0"/>
              <a:t>women</a:t>
            </a:r>
            <a:r>
              <a:rPr lang="tr-TR" dirty="0" smtClean="0"/>
              <a:t> </a:t>
            </a:r>
            <a:r>
              <a:rPr lang="tr-TR" dirty="0" err="1" smtClean="0"/>
              <a:t>branches</a:t>
            </a:r>
            <a:r>
              <a:rPr lang="tr-TR" dirty="0" smtClean="0"/>
              <a:t>.</a:t>
            </a:r>
          </a:p>
          <a:p>
            <a:r>
              <a:rPr lang="tr-TR" dirty="0"/>
              <a:t>S</a:t>
            </a:r>
            <a:r>
              <a:rPr lang="en-US" dirty="0" err="1" smtClean="0"/>
              <a:t>upport</a:t>
            </a:r>
            <a:r>
              <a:rPr lang="en-US" dirty="0" smtClean="0"/>
              <a:t> </a:t>
            </a:r>
            <a:r>
              <a:rPr lang="en-US" dirty="0"/>
              <a:t>for Kurdish linguistic and cultural rights, protection of the environment and the elimination of social inequality and corruption.</a:t>
            </a:r>
            <a:endParaRPr lang="tr-TR" dirty="0"/>
          </a:p>
          <a:p>
            <a:endParaRPr lang="tr-TR" dirty="0" smtClean="0"/>
          </a:p>
          <a:p>
            <a:endParaRPr lang="tr-TR" dirty="0"/>
          </a:p>
        </p:txBody>
      </p:sp>
    </p:spTree>
    <p:extLst>
      <p:ext uri="{BB962C8B-B14F-4D97-AF65-F5344CB8AC3E}">
        <p14:creationId xmlns:p14="http://schemas.microsoft.com/office/powerpoint/2010/main" val="9104861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024128" y="585216"/>
            <a:ext cx="9720072" cy="564315"/>
          </a:xfrm>
        </p:spPr>
        <p:txBody>
          <a:bodyPr>
            <a:normAutofit fontScale="90000"/>
          </a:bodyPr>
          <a:lstStyle/>
          <a:p>
            <a:r>
              <a:rPr lang="tr-TR" b="1" dirty="0"/>
              <a:t>The C</a:t>
            </a:r>
            <a:r>
              <a:rPr lang="en-US" b="1" dirty="0" err="1"/>
              <a:t>oup</a:t>
            </a:r>
            <a:r>
              <a:rPr lang="en-US" b="1" dirty="0"/>
              <a:t> and </a:t>
            </a:r>
            <a:r>
              <a:rPr lang="tr-TR" b="1" dirty="0"/>
              <a:t>I</a:t>
            </a:r>
            <a:r>
              <a:rPr lang="en-US" b="1" dirty="0" err="1"/>
              <a:t>ts</a:t>
            </a:r>
            <a:r>
              <a:rPr lang="en-US" b="1" dirty="0"/>
              <a:t> </a:t>
            </a:r>
            <a:r>
              <a:rPr lang="tr-TR" b="1" dirty="0"/>
              <a:t>A</a:t>
            </a:r>
            <a:r>
              <a:rPr lang="en-US" b="1" dirty="0" err="1" smtClean="0"/>
              <a:t>ftermath</a:t>
            </a:r>
            <a:r>
              <a:rPr lang="tr-TR" b="1" dirty="0" smtClean="0"/>
              <a:t> </a:t>
            </a:r>
            <a:endParaRPr lang="tr-TR" dirty="0"/>
          </a:p>
        </p:txBody>
      </p:sp>
      <p:sp>
        <p:nvSpPr>
          <p:cNvPr id="3" name="İçerik Yer Tutucusu 2"/>
          <p:cNvSpPr>
            <a:spLocks noGrp="1"/>
          </p:cNvSpPr>
          <p:nvPr>
            <p:ph idx="1"/>
          </p:nvPr>
        </p:nvSpPr>
        <p:spPr>
          <a:xfrm>
            <a:off x="677334" y="1339403"/>
            <a:ext cx="6998474" cy="4701959"/>
          </a:xfrm>
        </p:spPr>
        <p:txBody>
          <a:bodyPr>
            <a:normAutofit lnSpcReduction="10000"/>
          </a:bodyPr>
          <a:lstStyle/>
          <a:p>
            <a:pPr algn="just"/>
            <a:r>
              <a:rPr lang="en-US" dirty="0"/>
              <a:t>The first communiqué read in the name of the junta </a:t>
            </a:r>
            <a:r>
              <a:rPr lang="tr-TR" dirty="0" smtClean="0"/>
              <a:t>on </a:t>
            </a:r>
            <a:r>
              <a:rPr lang="tr-TR" dirty="0" err="1" smtClean="0"/>
              <a:t>September</a:t>
            </a:r>
            <a:r>
              <a:rPr lang="tr-TR" dirty="0" smtClean="0"/>
              <a:t> 12 </a:t>
            </a:r>
            <a:r>
              <a:rPr lang="en-US" dirty="0" smtClean="0"/>
              <a:t>announced </a:t>
            </a:r>
            <a:r>
              <a:rPr lang="en-US" dirty="0"/>
              <a:t>that the armed forces had taken over political power because the state organs had stopped functioning. </a:t>
            </a:r>
            <a:endParaRPr lang="tr-TR" dirty="0" smtClean="0"/>
          </a:p>
          <a:p>
            <a:pPr algn="just"/>
            <a:r>
              <a:rPr lang="tr-TR" dirty="0" smtClean="0"/>
              <a:t>The </a:t>
            </a:r>
            <a:r>
              <a:rPr lang="en-US" dirty="0" smtClean="0"/>
              <a:t>parliament </a:t>
            </a:r>
            <a:r>
              <a:rPr lang="en-US" dirty="0"/>
              <a:t>had been dissolved, </a:t>
            </a:r>
            <a:r>
              <a:rPr lang="en-US" dirty="0" smtClean="0"/>
              <a:t>the </a:t>
            </a:r>
            <a:r>
              <a:rPr lang="en-US" dirty="0"/>
              <a:t>cabinet had been deposed and </a:t>
            </a:r>
            <a:r>
              <a:rPr lang="en-US" dirty="0" smtClean="0"/>
              <a:t>the </a:t>
            </a:r>
            <a:r>
              <a:rPr lang="en-US" dirty="0"/>
              <a:t>immunity of the members of the national assembly (the parliament) had been lifted. </a:t>
            </a:r>
            <a:endParaRPr lang="tr-TR" dirty="0" smtClean="0"/>
          </a:p>
          <a:p>
            <a:pPr algn="just"/>
            <a:r>
              <a:rPr lang="tr-TR" dirty="0" smtClean="0"/>
              <a:t>A</a:t>
            </a:r>
            <a:r>
              <a:rPr lang="en-US" dirty="0" err="1" smtClean="0"/>
              <a:t>ll</a:t>
            </a:r>
            <a:r>
              <a:rPr lang="en-US" dirty="0" smtClean="0"/>
              <a:t> </a:t>
            </a:r>
            <a:r>
              <a:rPr lang="en-US" dirty="0"/>
              <a:t>political parties and the two radical trade union confederations (the socialist DİSK and the ultra-nationalist MİSK </a:t>
            </a:r>
            <a:r>
              <a:rPr lang="en-US" dirty="0" smtClean="0"/>
              <a:t>were </a:t>
            </a:r>
            <a:r>
              <a:rPr lang="en-US" dirty="0"/>
              <a:t>suspended. </a:t>
            </a:r>
            <a:endParaRPr lang="tr-TR" dirty="0" smtClean="0"/>
          </a:p>
          <a:p>
            <a:pPr algn="just"/>
            <a:r>
              <a:rPr lang="en-US" dirty="0" smtClean="0"/>
              <a:t>The </a:t>
            </a:r>
            <a:r>
              <a:rPr lang="en-US" dirty="0"/>
              <a:t>political party leaders were </a:t>
            </a:r>
            <a:r>
              <a:rPr lang="en-US" dirty="0" smtClean="0"/>
              <a:t>arrested</a:t>
            </a:r>
            <a:endParaRPr lang="tr-TR" dirty="0" smtClean="0"/>
          </a:p>
          <a:p>
            <a:pPr algn="just"/>
            <a:r>
              <a:rPr lang="en-US" dirty="0" smtClean="0"/>
              <a:t>A </a:t>
            </a:r>
            <a:r>
              <a:rPr lang="en-US" dirty="0"/>
              <a:t>state of emergency was declared throughout the country and no one was allowed to leave.</a:t>
            </a:r>
            <a:endParaRPr lang="tr-T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2602" y="1654768"/>
            <a:ext cx="3990974" cy="5203232"/>
          </a:xfrm>
          <a:prstGeom prst="rect">
            <a:avLst/>
          </a:prstGeom>
        </p:spPr>
      </p:pic>
    </p:spTree>
    <p:extLst>
      <p:ext uri="{BB962C8B-B14F-4D97-AF65-F5344CB8AC3E}">
        <p14:creationId xmlns:p14="http://schemas.microsoft.com/office/powerpoint/2010/main" val="40513989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2630" y="1111876"/>
            <a:ext cx="8651372" cy="4332608"/>
          </a:xfrm>
        </p:spPr>
      </p:pic>
    </p:spTree>
    <p:extLst>
      <p:ext uri="{BB962C8B-B14F-4D97-AF65-F5344CB8AC3E}">
        <p14:creationId xmlns:p14="http://schemas.microsoft.com/office/powerpoint/2010/main" val="27559178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28th of </a:t>
            </a:r>
            <a:r>
              <a:rPr lang="tr-TR" dirty="0" err="1" smtClean="0"/>
              <a:t>February-Soft</a:t>
            </a:r>
            <a:r>
              <a:rPr lang="tr-TR" dirty="0" smtClean="0"/>
              <a:t> </a:t>
            </a:r>
            <a:r>
              <a:rPr lang="tr-TR" dirty="0" err="1" smtClean="0"/>
              <a:t>Coup</a:t>
            </a:r>
            <a:r>
              <a:rPr lang="tr-TR" dirty="0" smtClean="0"/>
              <a:t>/Post-Modern </a:t>
            </a:r>
            <a:r>
              <a:rPr lang="tr-TR" dirty="0" err="1" smtClean="0"/>
              <a:t>Coup</a:t>
            </a:r>
            <a:endParaRPr lang="tr-TR" dirty="0"/>
          </a:p>
        </p:txBody>
      </p:sp>
      <p:sp>
        <p:nvSpPr>
          <p:cNvPr id="3" name="Content Placeholder 2"/>
          <p:cNvSpPr>
            <a:spLocks noGrp="1"/>
          </p:cNvSpPr>
          <p:nvPr>
            <p:ph idx="1"/>
          </p:nvPr>
        </p:nvSpPr>
        <p:spPr/>
        <p:txBody>
          <a:bodyPr>
            <a:normAutofit/>
          </a:bodyPr>
          <a:lstStyle/>
          <a:p>
            <a:r>
              <a:rPr lang="tr-TR" dirty="0" smtClean="0"/>
              <a:t>NSC Meeting </a:t>
            </a:r>
            <a:r>
              <a:rPr lang="tr-TR" dirty="0" err="1" smtClean="0"/>
              <a:t>and</a:t>
            </a:r>
            <a:r>
              <a:rPr lang="tr-TR" dirty="0" smtClean="0"/>
              <a:t> </a:t>
            </a:r>
            <a:r>
              <a:rPr lang="tr-TR" dirty="0" err="1" smtClean="0"/>
              <a:t>demands</a:t>
            </a:r>
            <a:r>
              <a:rPr lang="tr-TR" dirty="0" smtClean="0"/>
              <a:t> </a:t>
            </a:r>
            <a:r>
              <a:rPr lang="tr-TR" dirty="0" err="1" smtClean="0"/>
              <a:t>from</a:t>
            </a:r>
            <a:r>
              <a:rPr lang="tr-TR" dirty="0" smtClean="0"/>
              <a:t> Erbakan </a:t>
            </a:r>
            <a:r>
              <a:rPr lang="tr-TR" dirty="0" err="1" smtClean="0"/>
              <a:t>government</a:t>
            </a:r>
            <a:r>
              <a:rPr lang="tr-TR" dirty="0" smtClean="0"/>
              <a:t>.</a:t>
            </a:r>
          </a:p>
          <a:p>
            <a:r>
              <a:rPr lang="tr-TR" dirty="0" err="1" smtClean="0"/>
              <a:t>Why</a:t>
            </a:r>
            <a:r>
              <a:rPr lang="tr-TR" dirty="0" smtClean="0"/>
              <a:t> Post-Modern?</a:t>
            </a:r>
          </a:p>
          <a:p>
            <a:pPr lvl="1"/>
            <a:r>
              <a:rPr lang="tr-TR" dirty="0" smtClean="0"/>
              <a:t>T</a:t>
            </a:r>
            <a:r>
              <a:rPr lang="en-US" dirty="0" smtClean="0"/>
              <a:t>he </a:t>
            </a:r>
            <a:r>
              <a:rPr lang="en-US" dirty="0"/>
              <a:t>military mobilized major business associations and media cartels, university rectors and judiciary long subservient to its commands to engineer an anti-RP drive to force the recently elected Erbakan to resign</a:t>
            </a:r>
            <a:r>
              <a:rPr lang="en-US" dirty="0" smtClean="0"/>
              <a:t>.</a:t>
            </a:r>
            <a:endParaRPr lang="tr-TR" dirty="0" smtClean="0"/>
          </a:p>
          <a:p>
            <a:pPr marL="457200" lvl="1" indent="0">
              <a:buNone/>
            </a:pPr>
            <a:endParaRPr lang="tr-TR" dirty="0" smtClean="0"/>
          </a:p>
          <a:p>
            <a:r>
              <a:rPr lang="tr-TR" dirty="0"/>
              <a:t>28th of </a:t>
            </a:r>
            <a:r>
              <a:rPr lang="tr-TR" dirty="0" err="1"/>
              <a:t>February</a:t>
            </a:r>
            <a:r>
              <a:rPr lang="tr-TR" dirty="0"/>
              <a:t> </a:t>
            </a:r>
            <a:r>
              <a:rPr lang="tr-TR" dirty="0" err="1"/>
              <a:t>Process</a:t>
            </a:r>
            <a:endParaRPr lang="tr-TR" dirty="0"/>
          </a:p>
          <a:p>
            <a:pPr lvl="1"/>
            <a:r>
              <a:rPr lang="en-US" dirty="0"/>
              <a:t>This was known not only as a coup but as a process, because it was not limited to the removal of RP government, but was also a process for the state establishment, mainly the military and civilian </a:t>
            </a:r>
            <a:r>
              <a:rPr lang="en-US" dirty="0" smtClean="0"/>
              <a:t>b</a:t>
            </a:r>
            <a:r>
              <a:rPr lang="tr-TR" dirty="0" err="1" smtClean="0"/>
              <a:t>ureaucracy</a:t>
            </a:r>
            <a:r>
              <a:rPr lang="en-US" dirty="0" smtClean="0"/>
              <a:t>, </a:t>
            </a:r>
            <a:r>
              <a:rPr lang="en-US" dirty="0"/>
              <a:t>to monitor, control and criminalize all Islamic activism as a security threat and institutionalize a permanent legal framework for ostracizing devout and or active Turkish Muslims from market, educational and political spheres</a:t>
            </a:r>
            <a:endParaRPr lang="tr-TR" dirty="0"/>
          </a:p>
        </p:txBody>
      </p:sp>
    </p:spTree>
    <p:extLst>
      <p:ext uri="{BB962C8B-B14F-4D97-AF65-F5344CB8AC3E}">
        <p14:creationId xmlns:p14="http://schemas.microsoft.com/office/powerpoint/2010/main" val="10587896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a:p>
        </p:txBody>
      </p:sp>
      <p:pic>
        <p:nvPicPr>
          <p:cNvPr id="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609600"/>
            <a:ext cx="8735487" cy="4899855"/>
          </a:xfrm>
          <a:prstGeom prst="rect">
            <a:avLst/>
          </a:prstGeom>
        </p:spPr>
      </p:pic>
    </p:spTree>
    <p:extLst>
      <p:ext uri="{BB962C8B-B14F-4D97-AF65-F5344CB8AC3E}">
        <p14:creationId xmlns:p14="http://schemas.microsoft.com/office/powerpoint/2010/main" val="34413122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693" y="115183"/>
            <a:ext cx="9213950" cy="5888205"/>
          </a:xfrm>
        </p:spPr>
      </p:pic>
    </p:spTree>
    <p:extLst>
      <p:ext uri="{BB962C8B-B14F-4D97-AF65-F5344CB8AC3E}">
        <p14:creationId xmlns:p14="http://schemas.microsoft.com/office/powerpoint/2010/main" val="16108091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NatIonal</a:t>
            </a:r>
            <a:r>
              <a:rPr lang="tr-TR" dirty="0" smtClean="0"/>
              <a:t> </a:t>
            </a:r>
            <a:r>
              <a:rPr lang="tr-TR" dirty="0" err="1" smtClean="0"/>
              <a:t>ElectIons</a:t>
            </a:r>
            <a:r>
              <a:rPr lang="tr-TR" dirty="0" smtClean="0"/>
              <a:t> </a:t>
            </a:r>
            <a:r>
              <a:rPr lang="tr-TR" dirty="0" err="1"/>
              <a:t>I</a:t>
            </a:r>
            <a:r>
              <a:rPr lang="tr-TR" dirty="0" err="1" smtClean="0"/>
              <a:t>n</a:t>
            </a:r>
            <a:r>
              <a:rPr lang="tr-TR" dirty="0" smtClean="0"/>
              <a:t> 1990’s</a:t>
            </a:r>
            <a:endParaRPr lang="tr-TR"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38753925"/>
              </p:ext>
            </p:extLst>
          </p:nvPr>
        </p:nvGraphicFramePr>
        <p:xfrm>
          <a:off x="566670" y="2099257"/>
          <a:ext cx="8707333" cy="4327301"/>
        </p:xfrm>
        <a:graphic>
          <a:graphicData uri="http://schemas.openxmlformats.org/drawingml/2006/table">
            <a:tbl>
              <a:tblPr firstRow="1" firstCol="1" bandRow="1" bandCol="1">
                <a:tableStyleId>{5C22544A-7EE6-4342-B048-85BDC9FD1C3A}</a:tableStyleId>
              </a:tblPr>
              <a:tblGrid>
                <a:gridCol w="1491231"/>
                <a:gridCol w="1478760"/>
                <a:gridCol w="1479800"/>
                <a:gridCol w="1479800"/>
                <a:gridCol w="1297942"/>
                <a:gridCol w="1479800"/>
              </a:tblGrid>
              <a:tr h="1423209">
                <a:tc>
                  <a:txBody>
                    <a:bodyPr/>
                    <a:lstStyle/>
                    <a:p>
                      <a:pPr>
                        <a:lnSpc>
                          <a:spcPct val="115000"/>
                        </a:lnSpc>
                        <a:spcAft>
                          <a:spcPts val="1000"/>
                        </a:spcAft>
                      </a:pP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endParaRPr lang="tr-TR"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endParaRPr lang="tr-TR"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endParaRPr lang="tr-TR"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endParaRPr lang="tr-TR"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endParaRPr lang="tr-TR"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452046">
                <a:tc>
                  <a:txBody>
                    <a:bodyPr/>
                    <a:lstStyle/>
                    <a:p>
                      <a:pPr>
                        <a:lnSpc>
                          <a:spcPct val="115000"/>
                        </a:lnSpc>
                        <a:spcAft>
                          <a:spcPts val="1000"/>
                        </a:spcAft>
                      </a:pPr>
                      <a:r>
                        <a:rPr lang="en-US" sz="1600" dirty="0">
                          <a:effectLst/>
                        </a:rPr>
                        <a:t>1995 G. Election</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800" b="1">
                          <a:effectLst/>
                        </a:rPr>
                        <a:t>RP (%21.4)</a:t>
                      </a:r>
                      <a:endParaRPr lang="tr-TR"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800" b="1">
                          <a:effectLst/>
                        </a:rPr>
                        <a:t>ANAP (%19.6)</a:t>
                      </a:r>
                      <a:endParaRPr lang="tr-TR"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800" b="1" dirty="0">
                          <a:effectLst/>
                        </a:rPr>
                        <a:t> DYP (%19.8)</a:t>
                      </a:r>
                      <a:endParaRPr lang="tr-TR"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800" b="1" dirty="0">
                          <a:effectLst/>
                        </a:rPr>
                        <a:t>DSP (%14.6)</a:t>
                      </a:r>
                      <a:endParaRPr lang="tr-TR"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800" b="1" dirty="0">
                          <a:effectLst/>
                        </a:rPr>
                        <a:t>CHP (%10.7)</a:t>
                      </a:r>
                      <a:endParaRPr lang="tr-TR"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452046">
                <a:tc>
                  <a:txBody>
                    <a:bodyPr/>
                    <a:lstStyle/>
                    <a:p>
                      <a:pPr>
                        <a:lnSpc>
                          <a:spcPct val="115000"/>
                        </a:lnSpc>
                        <a:spcAft>
                          <a:spcPts val="1000"/>
                        </a:spcAft>
                      </a:pPr>
                      <a:r>
                        <a:rPr lang="en-US" sz="1600" dirty="0">
                          <a:effectLst/>
                        </a:rPr>
                        <a:t>1999 G. Election</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800" b="1">
                          <a:effectLst/>
                        </a:rPr>
                        <a:t>DSP (%22.2)</a:t>
                      </a:r>
                      <a:endParaRPr lang="tr-TR"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800" b="1">
                          <a:effectLst/>
                        </a:rPr>
                        <a:t>MHP (%18)</a:t>
                      </a:r>
                      <a:endParaRPr lang="tr-TR"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800" b="1">
                          <a:effectLst/>
                        </a:rPr>
                        <a:t>FP (%15.4)</a:t>
                      </a:r>
                      <a:endParaRPr lang="tr-TR"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800" b="1">
                          <a:effectLst/>
                        </a:rPr>
                        <a:t>ANAP (%13.2)</a:t>
                      </a:r>
                      <a:endParaRPr lang="tr-TR"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800" b="1" dirty="0">
                          <a:effectLst/>
                        </a:rPr>
                        <a:t>DYP (%12)</a:t>
                      </a:r>
                      <a:endParaRPr lang="tr-TR"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9197285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The</a:t>
            </a:r>
            <a:r>
              <a:rPr lang="tr-TR" dirty="0" smtClean="0"/>
              <a:t> </a:t>
            </a:r>
            <a:r>
              <a:rPr lang="tr-TR" dirty="0" err="1" smtClean="0"/>
              <a:t>Legacy</a:t>
            </a:r>
            <a:r>
              <a:rPr lang="tr-TR" dirty="0" smtClean="0"/>
              <a:t> of </a:t>
            </a:r>
            <a:r>
              <a:rPr lang="tr-TR" dirty="0" err="1" smtClean="0"/>
              <a:t>Welfare</a:t>
            </a:r>
            <a:r>
              <a:rPr lang="tr-TR" dirty="0" smtClean="0"/>
              <a:t> </a:t>
            </a:r>
            <a:r>
              <a:rPr lang="tr-TR" dirty="0" err="1" smtClean="0"/>
              <a:t>Party</a:t>
            </a:r>
            <a:r>
              <a:rPr lang="tr-TR" dirty="0" smtClean="0"/>
              <a:t> </a:t>
            </a:r>
            <a:r>
              <a:rPr lang="tr-TR" dirty="0" err="1" smtClean="0"/>
              <a:t>and</a:t>
            </a:r>
            <a:r>
              <a:rPr lang="tr-TR" dirty="0" smtClean="0"/>
              <a:t> Road </a:t>
            </a:r>
            <a:r>
              <a:rPr lang="tr-TR" dirty="0" err="1" smtClean="0"/>
              <a:t>to</a:t>
            </a:r>
            <a:r>
              <a:rPr lang="tr-TR" dirty="0" smtClean="0"/>
              <a:t> </a:t>
            </a:r>
            <a:r>
              <a:rPr lang="tr-TR" dirty="0" err="1" smtClean="0"/>
              <a:t>JustIce</a:t>
            </a:r>
            <a:r>
              <a:rPr lang="tr-TR" dirty="0" smtClean="0"/>
              <a:t> </a:t>
            </a:r>
            <a:r>
              <a:rPr lang="tr-TR" dirty="0" err="1" smtClean="0"/>
              <a:t>and</a:t>
            </a:r>
            <a:r>
              <a:rPr lang="tr-TR" dirty="0" smtClean="0"/>
              <a:t> Development </a:t>
            </a:r>
            <a:r>
              <a:rPr lang="tr-TR" dirty="0" err="1" smtClean="0"/>
              <a:t>Party</a:t>
            </a:r>
            <a:r>
              <a:rPr lang="tr-TR" dirty="0" smtClean="0"/>
              <a:t>:</a:t>
            </a:r>
            <a:endParaRPr lang="tr-TR" dirty="0"/>
          </a:p>
        </p:txBody>
      </p:sp>
      <p:sp>
        <p:nvSpPr>
          <p:cNvPr id="3" name="Content Placeholder 2"/>
          <p:cNvSpPr>
            <a:spLocks noGrp="1"/>
          </p:cNvSpPr>
          <p:nvPr>
            <p:ph idx="1"/>
          </p:nvPr>
        </p:nvSpPr>
        <p:spPr/>
        <p:txBody>
          <a:bodyPr/>
          <a:lstStyle/>
          <a:p>
            <a:r>
              <a:rPr lang="tr-TR" dirty="0" err="1" smtClean="0"/>
              <a:t>Virtue</a:t>
            </a:r>
            <a:r>
              <a:rPr lang="tr-TR" dirty="0" smtClean="0"/>
              <a:t> </a:t>
            </a:r>
            <a:r>
              <a:rPr lang="tr-TR" dirty="0" err="1" smtClean="0"/>
              <a:t>Party</a:t>
            </a:r>
            <a:r>
              <a:rPr lang="tr-TR" dirty="0" smtClean="0"/>
              <a:t> (Fazilet Partisi)-Recai Kutan</a:t>
            </a:r>
          </a:p>
          <a:p>
            <a:pPr lvl="1"/>
            <a:r>
              <a:rPr lang="tr-TR" dirty="0" err="1" smtClean="0"/>
              <a:t>The</a:t>
            </a:r>
            <a:r>
              <a:rPr lang="tr-TR" dirty="0" smtClean="0"/>
              <a:t> </a:t>
            </a:r>
            <a:r>
              <a:rPr lang="tr-TR" dirty="0" err="1" smtClean="0"/>
              <a:t>Renewers</a:t>
            </a:r>
            <a:r>
              <a:rPr lang="tr-TR" dirty="0" smtClean="0"/>
              <a:t> (Yenilikçiler)</a:t>
            </a:r>
          </a:p>
          <a:p>
            <a:pPr lvl="1"/>
            <a:r>
              <a:rPr lang="tr-TR" dirty="0" err="1" smtClean="0"/>
              <a:t>The</a:t>
            </a:r>
            <a:r>
              <a:rPr lang="tr-TR" dirty="0" smtClean="0"/>
              <a:t> </a:t>
            </a:r>
            <a:r>
              <a:rPr lang="tr-TR" dirty="0" err="1" smtClean="0"/>
              <a:t>Traditionalists</a:t>
            </a:r>
            <a:r>
              <a:rPr lang="tr-TR" dirty="0" smtClean="0"/>
              <a:t> (Gelenekçiler)</a:t>
            </a:r>
          </a:p>
          <a:p>
            <a:pPr lvl="1"/>
            <a:endParaRPr lang="tr-TR" dirty="0"/>
          </a:p>
          <a:p>
            <a:pPr lvl="1"/>
            <a:r>
              <a:rPr lang="tr-TR" dirty="0" smtClean="0"/>
              <a:t>Merve Kavakçı Incident-1999</a:t>
            </a:r>
          </a:p>
          <a:p>
            <a:pPr marL="457200" lvl="1" indent="0">
              <a:buNone/>
            </a:pPr>
            <a:endParaRPr lang="tr-TR"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8817" y="1930400"/>
            <a:ext cx="4895338" cy="24553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382" y="4100975"/>
            <a:ext cx="5012641" cy="2506321"/>
          </a:xfrm>
          <a:prstGeom prst="rect">
            <a:avLst/>
          </a:prstGeom>
        </p:spPr>
      </p:pic>
    </p:spTree>
    <p:extLst>
      <p:ext uri="{BB962C8B-B14F-4D97-AF65-F5344CB8AC3E}">
        <p14:creationId xmlns:p14="http://schemas.microsoft.com/office/powerpoint/2010/main" val="39056754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1999-2002 </a:t>
            </a:r>
            <a:r>
              <a:rPr lang="tr-TR" dirty="0" err="1" smtClean="0"/>
              <a:t>In</a:t>
            </a:r>
            <a:r>
              <a:rPr lang="tr-TR" dirty="0" smtClean="0"/>
              <a:t> </a:t>
            </a:r>
            <a:r>
              <a:rPr lang="tr-TR" dirty="0" err="1" smtClean="0"/>
              <a:t>TurkIsh</a:t>
            </a:r>
            <a:r>
              <a:rPr lang="tr-TR" dirty="0" smtClean="0"/>
              <a:t> </a:t>
            </a:r>
            <a:r>
              <a:rPr lang="tr-TR" dirty="0" err="1" smtClean="0"/>
              <a:t>PolItIcs</a:t>
            </a:r>
            <a:endParaRPr lang="tr-TR" dirty="0"/>
          </a:p>
        </p:txBody>
      </p:sp>
      <p:sp>
        <p:nvSpPr>
          <p:cNvPr id="3" name="Content Placeholder 2"/>
          <p:cNvSpPr>
            <a:spLocks noGrp="1"/>
          </p:cNvSpPr>
          <p:nvPr>
            <p:ph idx="1"/>
          </p:nvPr>
        </p:nvSpPr>
        <p:spPr/>
        <p:txBody>
          <a:bodyPr/>
          <a:lstStyle/>
          <a:p>
            <a:r>
              <a:rPr lang="tr-TR" dirty="0" smtClean="0"/>
              <a:t>1999 </a:t>
            </a:r>
            <a:r>
              <a:rPr lang="tr-TR" dirty="0" err="1" smtClean="0"/>
              <a:t>Elections</a:t>
            </a:r>
            <a:endParaRPr lang="tr-TR" dirty="0"/>
          </a:p>
          <a:p>
            <a:r>
              <a:rPr lang="tr-TR" dirty="0" smtClean="0"/>
              <a:t>New </a:t>
            </a:r>
            <a:r>
              <a:rPr lang="tr-TR" dirty="0" err="1" smtClean="0"/>
              <a:t>Coalition</a:t>
            </a:r>
            <a:r>
              <a:rPr lang="tr-TR" dirty="0" smtClean="0"/>
              <a:t>-DSP-ANAP-MHP</a:t>
            </a:r>
          </a:p>
          <a:p>
            <a:endParaRPr lang="tr-TR" dirty="0"/>
          </a:p>
          <a:p>
            <a:endParaRPr lang="tr-TR" dirty="0" smtClean="0"/>
          </a:p>
          <a:p>
            <a:endParaRPr lang="tr-TR" dirty="0"/>
          </a:p>
          <a:p>
            <a:r>
              <a:rPr lang="tr-TR" dirty="0" smtClean="0"/>
              <a:t>Ahmet Necdet Sezer </a:t>
            </a:r>
            <a:r>
              <a:rPr lang="tr-TR" dirty="0" err="1" smtClean="0"/>
              <a:t>became</a:t>
            </a:r>
            <a:r>
              <a:rPr lang="tr-TR" dirty="0" smtClean="0"/>
              <a:t> </a:t>
            </a:r>
            <a:r>
              <a:rPr lang="tr-TR" dirty="0" err="1" smtClean="0"/>
              <a:t>the</a:t>
            </a:r>
            <a:r>
              <a:rPr lang="tr-TR" dirty="0" smtClean="0"/>
              <a:t> </a:t>
            </a:r>
            <a:r>
              <a:rPr lang="tr-TR" dirty="0" err="1" smtClean="0"/>
              <a:t>new</a:t>
            </a:r>
            <a:r>
              <a:rPr lang="tr-TR" dirty="0" smtClean="0"/>
              <a:t> President-2000</a:t>
            </a:r>
          </a:p>
          <a:p>
            <a:r>
              <a:rPr lang="tr-TR" dirty="0" err="1" smtClean="0"/>
              <a:t>Economic</a:t>
            </a:r>
            <a:r>
              <a:rPr lang="tr-TR" dirty="0" smtClean="0"/>
              <a:t> </a:t>
            </a:r>
            <a:r>
              <a:rPr lang="tr-TR" dirty="0" err="1" smtClean="0"/>
              <a:t>Crisis</a:t>
            </a:r>
            <a:r>
              <a:rPr lang="tr-TR" dirty="0" smtClean="0"/>
              <a:t> of 2001</a:t>
            </a:r>
          </a:p>
          <a:p>
            <a:pPr marL="0" indent="0">
              <a:buNone/>
            </a:pPr>
            <a:endParaRPr lang="tr-T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764" y="137415"/>
            <a:ext cx="4491236" cy="214858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9773" y="3064695"/>
            <a:ext cx="2773218" cy="3244665"/>
          </a:xfrm>
          <a:prstGeom prst="rect">
            <a:avLst/>
          </a:prstGeom>
        </p:spPr>
      </p:pic>
    </p:spTree>
    <p:extLst>
      <p:ext uri="{BB962C8B-B14F-4D97-AF65-F5344CB8AC3E}">
        <p14:creationId xmlns:p14="http://schemas.microsoft.com/office/powerpoint/2010/main" val="8018755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AKP (JDP) </a:t>
            </a:r>
            <a:r>
              <a:rPr lang="tr-TR" dirty="0" err="1" smtClean="0"/>
              <a:t>and</a:t>
            </a:r>
            <a:r>
              <a:rPr lang="tr-TR" dirty="0"/>
              <a:t> </a:t>
            </a:r>
            <a:r>
              <a:rPr lang="tr-TR" dirty="0" err="1" smtClean="0"/>
              <a:t>The</a:t>
            </a:r>
            <a:r>
              <a:rPr lang="tr-TR" dirty="0" smtClean="0"/>
              <a:t> </a:t>
            </a:r>
            <a:r>
              <a:rPr lang="tr-TR" dirty="0" err="1" smtClean="0"/>
              <a:t>nEW</a:t>
            </a:r>
            <a:r>
              <a:rPr lang="tr-TR" dirty="0" smtClean="0"/>
              <a:t> VISION OF </a:t>
            </a:r>
            <a:r>
              <a:rPr lang="tr-TR" dirty="0" err="1" smtClean="0"/>
              <a:t>tHe</a:t>
            </a:r>
            <a:r>
              <a:rPr lang="tr-TR" dirty="0" smtClean="0"/>
              <a:t> PARTY</a:t>
            </a:r>
            <a:endParaRPr lang="tr-TR" dirty="0"/>
          </a:p>
        </p:txBody>
      </p:sp>
      <p:sp>
        <p:nvSpPr>
          <p:cNvPr id="3" name="Content Placeholder 2"/>
          <p:cNvSpPr>
            <a:spLocks noGrp="1"/>
          </p:cNvSpPr>
          <p:nvPr>
            <p:ph idx="1"/>
          </p:nvPr>
        </p:nvSpPr>
        <p:spPr/>
        <p:txBody>
          <a:bodyPr/>
          <a:lstStyle/>
          <a:p>
            <a:r>
              <a:rPr lang="tr-TR" dirty="0" err="1" smtClean="0"/>
              <a:t>Conservative-Democrats</a:t>
            </a:r>
            <a:r>
              <a:rPr lang="tr-TR" dirty="0" smtClean="0"/>
              <a:t> </a:t>
            </a:r>
            <a:r>
              <a:rPr lang="tr-TR" dirty="0" err="1" smtClean="0"/>
              <a:t>and</a:t>
            </a:r>
            <a:r>
              <a:rPr lang="tr-TR" dirty="0" smtClean="0"/>
              <a:t> </a:t>
            </a:r>
            <a:r>
              <a:rPr lang="tr-TR" dirty="0" err="1" smtClean="0"/>
              <a:t>focus</a:t>
            </a:r>
            <a:r>
              <a:rPr lang="tr-TR" dirty="0" smtClean="0"/>
              <a:t> on </a:t>
            </a:r>
            <a:r>
              <a:rPr lang="tr-TR" dirty="0" err="1" smtClean="0"/>
              <a:t>democracy</a:t>
            </a:r>
            <a:endParaRPr lang="tr-TR" dirty="0" smtClean="0"/>
          </a:p>
          <a:p>
            <a:r>
              <a:rPr lang="tr-TR" dirty="0" smtClean="0"/>
              <a:t>A </a:t>
            </a:r>
            <a:r>
              <a:rPr lang="tr-TR" dirty="0" err="1" smtClean="0"/>
              <a:t>pro</a:t>
            </a:r>
            <a:r>
              <a:rPr lang="tr-TR" dirty="0" smtClean="0"/>
              <a:t>-Western </a:t>
            </a:r>
            <a:r>
              <a:rPr lang="tr-TR" dirty="0" err="1" smtClean="0"/>
              <a:t>Foreign</a:t>
            </a:r>
            <a:r>
              <a:rPr lang="tr-TR" dirty="0" smtClean="0"/>
              <a:t> </a:t>
            </a:r>
            <a:r>
              <a:rPr lang="tr-TR" dirty="0" err="1" smtClean="0"/>
              <a:t>Policy</a:t>
            </a:r>
            <a:r>
              <a:rPr lang="tr-TR" dirty="0" smtClean="0"/>
              <a:t> </a:t>
            </a:r>
            <a:r>
              <a:rPr lang="tr-TR" dirty="0" err="1" smtClean="0"/>
              <a:t>vision</a:t>
            </a:r>
            <a:endParaRPr lang="tr-TR" dirty="0" smtClean="0"/>
          </a:p>
          <a:p>
            <a:r>
              <a:rPr lang="tr-TR" dirty="0" err="1" smtClean="0"/>
              <a:t>Free</a:t>
            </a:r>
            <a:r>
              <a:rPr lang="tr-TR" dirty="0" smtClean="0"/>
              <a:t>-market </a:t>
            </a:r>
            <a:r>
              <a:rPr lang="tr-TR" dirty="0" err="1" smtClean="0"/>
              <a:t>Economy</a:t>
            </a:r>
            <a:endParaRPr lang="tr-TR" dirty="0" smtClean="0"/>
          </a:p>
          <a:p>
            <a:r>
              <a:rPr lang="tr-TR" dirty="0" err="1" smtClean="0"/>
              <a:t>Soft-Secularism</a:t>
            </a:r>
            <a:endParaRPr lang="tr-TR" dirty="0"/>
          </a:p>
        </p:txBody>
      </p:sp>
    </p:spTree>
    <p:extLst>
      <p:ext uri="{BB962C8B-B14F-4D97-AF65-F5344CB8AC3E}">
        <p14:creationId xmlns:p14="http://schemas.microsoft.com/office/powerpoint/2010/main" val="373874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VIctory</a:t>
            </a:r>
            <a:r>
              <a:rPr lang="tr-TR" dirty="0" smtClean="0"/>
              <a:t> of AKP (JDP)</a:t>
            </a:r>
            <a:endParaRPr lang="tr-TR" dirty="0"/>
          </a:p>
        </p:txBody>
      </p:sp>
      <p:sp>
        <p:nvSpPr>
          <p:cNvPr id="3" name="Content Placeholder 2"/>
          <p:cNvSpPr>
            <a:spLocks noGrp="1"/>
          </p:cNvSpPr>
          <p:nvPr>
            <p:ph idx="1"/>
          </p:nvPr>
        </p:nvSpPr>
        <p:spPr/>
        <p:txBody>
          <a:bodyPr/>
          <a:lstStyle/>
          <a:p>
            <a:r>
              <a:rPr lang="tr-TR" dirty="0" smtClean="0"/>
              <a:t>2002 </a:t>
            </a:r>
            <a:r>
              <a:rPr lang="tr-TR" dirty="0" err="1" smtClean="0"/>
              <a:t>Elections</a:t>
            </a:r>
            <a:r>
              <a:rPr lang="tr-TR" dirty="0" smtClean="0"/>
              <a:t> </a:t>
            </a:r>
            <a:r>
              <a:rPr lang="tr-TR" dirty="0" err="1" smtClean="0"/>
              <a:t>and</a:t>
            </a:r>
            <a:r>
              <a:rPr lang="tr-TR" dirty="0" smtClean="0"/>
              <a:t> AKP </a:t>
            </a:r>
            <a:r>
              <a:rPr lang="tr-TR" dirty="0" err="1" smtClean="0"/>
              <a:t>Victory</a:t>
            </a:r>
            <a:endParaRPr lang="tr-TR" dirty="0" smtClean="0"/>
          </a:p>
          <a:p>
            <a:pPr marL="0" indent="0">
              <a:buNone/>
            </a:pPr>
            <a:endParaRPr lang="tr-TR" dirty="0"/>
          </a:p>
          <a:p>
            <a:pPr marL="0" indent="0">
              <a:buNone/>
            </a:pPr>
            <a:endParaRPr lang="tr-TR"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9735" y="533920"/>
            <a:ext cx="4233789" cy="5775440"/>
          </a:xfrm>
          <a:prstGeom prst="rect">
            <a:avLst/>
          </a:prstGeom>
        </p:spPr>
      </p:pic>
    </p:spTree>
    <p:extLst>
      <p:ext uri="{BB962C8B-B14F-4D97-AF65-F5344CB8AC3E}">
        <p14:creationId xmlns:p14="http://schemas.microsoft.com/office/powerpoint/2010/main" val="18748861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Reasons</a:t>
            </a:r>
            <a:r>
              <a:rPr lang="tr-TR" dirty="0" smtClean="0"/>
              <a:t> </a:t>
            </a:r>
            <a:r>
              <a:rPr lang="tr-TR" dirty="0" err="1" smtClean="0"/>
              <a:t>for</a:t>
            </a:r>
            <a:r>
              <a:rPr lang="tr-TR" dirty="0" smtClean="0"/>
              <a:t> </a:t>
            </a:r>
            <a:r>
              <a:rPr lang="tr-TR" dirty="0" err="1" smtClean="0"/>
              <a:t>Success</a:t>
            </a:r>
            <a:r>
              <a:rPr lang="tr-TR" dirty="0" smtClean="0"/>
              <a:t> of AKP </a:t>
            </a:r>
            <a:endParaRPr lang="tr-TR" dirty="0"/>
          </a:p>
        </p:txBody>
      </p:sp>
      <p:sp>
        <p:nvSpPr>
          <p:cNvPr id="3" name="Content Placeholder 2"/>
          <p:cNvSpPr>
            <a:spLocks noGrp="1"/>
          </p:cNvSpPr>
          <p:nvPr>
            <p:ph idx="1"/>
          </p:nvPr>
        </p:nvSpPr>
        <p:spPr/>
        <p:txBody>
          <a:bodyPr/>
          <a:lstStyle/>
          <a:p>
            <a:r>
              <a:rPr lang="en-US" dirty="0"/>
              <a:t>The AKP is an outcome of the transformation of Liberal Islam directed by 4 socio-political factors:</a:t>
            </a:r>
            <a:endParaRPr lang="tr-TR" dirty="0"/>
          </a:p>
          <a:p>
            <a:pPr lvl="1"/>
            <a:r>
              <a:rPr lang="en-US" dirty="0"/>
              <a:t>The new Anatolian bourgeoisie</a:t>
            </a:r>
            <a:r>
              <a:rPr lang="en-US" dirty="0" smtClean="0"/>
              <a:t>.</a:t>
            </a:r>
            <a:endParaRPr lang="tr-TR" dirty="0" smtClean="0"/>
          </a:p>
          <a:p>
            <a:pPr lvl="1"/>
            <a:r>
              <a:rPr lang="en-US" dirty="0" smtClean="0"/>
              <a:t>The expansion of public sphere and the New Muslim Intellectuals.</a:t>
            </a:r>
            <a:endParaRPr lang="tr-TR" dirty="0"/>
          </a:p>
          <a:p>
            <a:pPr lvl="1"/>
            <a:r>
              <a:rPr lang="en-US" dirty="0" smtClean="0"/>
              <a:t>The </a:t>
            </a:r>
            <a:r>
              <a:rPr lang="en-US" dirty="0"/>
              <a:t>Copenhagen Criteria and EU Reforms</a:t>
            </a:r>
            <a:endParaRPr lang="tr-TR" dirty="0"/>
          </a:p>
          <a:p>
            <a:pPr lvl="1"/>
            <a:r>
              <a:rPr lang="en-US" dirty="0"/>
              <a:t>The February 28</a:t>
            </a:r>
            <a:r>
              <a:rPr lang="en-US" baseline="30000" dirty="0"/>
              <a:t>th</a:t>
            </a:r>
            <a:r>
              <a:rPr lang="en-US" dirty="0"/>
              <a:t> Coup.</a:t>
            </a:r>
            <a:endParaRPr lang="tr-TR" dirty="0"/>
          </a:p>
          <a:p>
            <a:endParaRPr lang="tr-TR" dirty="0" smtClean="0"/>
          </a:p>
        </p:txBody>
      </p:sp>
    </p:spTree>
    <p:extLst>
      <p:ext uri="{BB962C8B-B14F-4D97-AF65-F5344CB8AC3E}">
        <p14:creationId xmlns:p14="http://schemas.microsoft.com/office/powerpoint/2010/main" val="34501406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024128" y="585216"/>
            <a:ext cx="9720072" cy="1127674"/>
          </a:xfrm>
        </p:spPr>
        <p:txBody>
          <a:bodyPr>
            <a:normAutofit fontScale="90000"/>
          </a:bodyPr>
          <a:lstStyle/>
          <a:p>
            <a:r>
              <a:rPr lang="tr-TR" dirty="0" smtClean="0"/>
              <a:t>New </a:t>
            </a:r>
            <a:r>
              <a:rPr lang="tr-TR" dirty="0" err="1" smtClean="0"/>
              <a:t>PolItIcal</a:t>
            </a:r>
            <a:r>
              <a:rPr lang="tr-TR" dirty="0" smtClean="0"/>
              <a:t> </a:t>
            </a:r>
            <a:r>
              <a:rPr lang="tr-TR" dirty="0" err="1" smtClean="0"/>
              <a:t>ConfIguratIon</a:t>
            </a:r>
            <a:r>
              <a:rPr lang="tr-TR" dirty="0" smtClean="0"/>
              <a:t> </a:t>
            </a:r>
            <a:r>
              <a:rPr lang="tr-TR" dirty="0" err="1" smtClean="0"/>
              <a:t>after</a:t>
            </a:r>
            <a:r>
              <a:rPr lang="tr-TR" dirty="0" smtClean="0"/>
              <a:t> </a:t>
            </a:r>
            <a:r>
              <a:rPr lang="tr-TR" dirty="0" err="1" smtClean="0"/>
              <a:t>the</a:t>
            </a:r>
            <a:r>
              <a:rPr lang="tr-TR" dirty="0" smtClean="0"/>
              <a:t> </a:t>
            </a:r>
            <a:r>
              <a:rPr lang="tr-TR" dirty="0" err="1" smtClean="0"/>
              <a:t>Coup</a:t>
            </a:r>
            <a:r>
              <a:rPr lang="tr-TR" dirty="0" smtClean="0"/>
              <a:t> </a:t>
            </a:r>
            <a:endParaRPr lang="tr-TR" dirty="0"/>
          </a:p>
        </p:txBody>
      </p:sp>
      <p:sp>
        <p:nvSpPr>
          <p:cNvPr id="3" name="İçerik Yer Tutucusu 2"/>
          <p:cNvSpPr>
            <a:spLocks noGrp="1"/>
          </p:cNvSpPr>
          <p:nvPr>
            <p:ph idx="1"/>
          </p:nvPr>
        </p:nvSpPr>
        <p:spPr>
          <a:xfrm>
            <a:off x="677334" y="1712890"/>
            <a:ext cx="8596668" cy="3181082"/>
          </a:xfrm>
        </p:spPr>
        <p:txBody>
          <a:bodyPr>
            <a:normAutofit lnSpcReduction="10000"/>
          </a:bodyPr>
          <a:lstStyle/>
          <a:p>
            <a:pPr algn="just"/>
            <a:r>
              <a:rPr lang="en-US" dirty="0"/>
              <a:t>All power was </a:t>
            </a:r>
            <a:r>
              <a:rPr lang="tr-TR" dirty="0" err="1" smtClean="0"/>
              <a:t>now</a:t>
            </a:r>
            <a:r>
              <a:rPr lang="tr-TR" dirty="0" smtClean="0"/>
              <a:t> </a:t>
            </a:r>
            <a:r>
              <a:rPr lang="en-US" dirty="0" smtClean="0"/>
              <a:t>concentrated </a:t>
            </a:r>
            <a:r>
              <a:rPr lang="en-US" dirty="0"/>
              <a:t>in the hands of the military, more specifically in those of the National Security Council headed by the chief of staff, General Kenan </a:t>
            </a:r>
            <a:r>
              <a:rPr lang="en-US" dirty="0" err="1"/>
              <a:t>Evren</a:t>
            </a:r>
            <a:r>
              <a:rPr lang="en-US" dirty="0"/>
              <a:t>, who was officially declared head of state on 14 September.  </a:t>
            </a:r>
            <a:endParaRPr lang="tr-TR" dirty="0"/>
          </a:p>
          <a:p>
            <a:pPr algn="just"/>
            <a:r>
              <a:rPr lang="en-US" dirty="0"/>
              <a:t>A week later, the NSC, which now consisted of its military members only, appointed a 27-member cabinet under retired admiral </a:t>
            </a:r>
            <a:r>
              <a:rPr lang="en-US" dirty="0" err="1"/>
              <a:t>Bülent</a:t>
            </a:r>
            <a:r>
              <a:rPr lang="en-US" dirty="0"/>
              <a:t> </a:t>
            </a:r>
            <a:r>
              <a:rPr lang="en-US" dirty="0" err="1"/>
              <a:t>Ulusu</a:t>
            </a:r>
            <a:r>
              <a:rPr lang="en-US" dirty="0"/>
              <a:t>, but it was composed of bureaucrats and retired officers and there were no active or even former politicians among its members. </a:t>
            </a:r>
            <a:endParaRPr lang="tr-TR" dirty="0"/>
          </a:p>
          <a:p>
            <a:pPr algn="just"/>
            <a:r>
              <a:rPr lang="en-US" dirty="0"/>
              <a:t>Under martial law, regional and local commanders were given very wide-ranging powers</a:t>
            </a:r>
            <a:r>
              <a:rPr lang="en-US" dirty="0" smtClean="0"/>
              <a:t>.</a:t>
            </a:r>
            <a:r>
              <a:rPr lang="tr-TR" dirty="0" smtClean="0"/>
              <a:t> </a:t>
            </a:r>
            <a:endParaRPr lang="tr-T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6490" y="4546242"/>
            <a:ext cx="4620940" cy="2166065"/>
          </a:xfrm>
          <a:prstGeom prst="rect">
            <a:avLst/>
          </a:prstGeom>
        </p:spPr>
      </p:pic>
    </p:spTree>
    <p:extLst>
      <p:ext uri="{BB962C8B-B14F-4D97-AF65-F5344CB8AC3E}">
        <p14:creationId xmlns:p14="http://schemas.microsoft.com/office/powerpoint/2010/main" val="20246095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2002-2007 AKP GOVERNMENT</a:t>
            </a:r>
            <a:endParaRPr lang="tr-TR" dirty="0"/>
          </a:p>
        </p:txBody>
      </p:sp>
      <p:sp>
        <p:nvSpPr>
          <p:cNvPr id="3" name="Content Placeholder 2"/>
          <p:cNvSpPr>
            <a:spLocks noGrp="1"/>
          </p:cNvSpPr>
          <p:nvPr>
            <p:ph idx="1"/>
          </p:nvPr>
        </p:nvSpPr>
        <p:spPr/>
        <p:txBody>
          <a:bodyPr/>
          <a:lstStyle/>
          <a:p>
            <a:r>
              <a:rPr lang="tr-TR" dirty="0" err="1" smtClean="0"/>
              <a:t>Economy</a:t>
            </a:r>
            <a:endParaRPr lang="tr-TR" dirty="0" smtClean="0"/>
          </a:p>
          <a:p>
            <a:r>
              <a:rPr lang="tr-TR" dirty="0" smtClean="0"/>
              <a:t>EU </a:t>
            </a:r>
            <a:r>
              <a:rPr lang="tr-TR" dirty="0" err="1" smtClean="0"/>
              <a:t>Relations</a:t>
            </a:r>
            <a:endParaRPr lang="tr-TR" dirty="0" smtClean="0"/>
          </a:p>
          <a:p>
            <a:r>
              <a:rPr lang="tr-TR" dirty="0" err="1" smtClean="0"/>
              <a:t>Iraq</a:t>
            </a:r>
            <a:r>
              <a:rPr lang="tr-TR" dirty="0" smtClean="0"/>
              <a:t> </a:t>
            </a:r>
            <a:r>
              <a:rPr lang="tr-TR" dirty="0" err="1" smtClean="0"/>
              <a:t>War</a:t>
            </a:r>
            <a:r>
              <a:rPr lang="tr-TR" dirty="0" smtClean="0"/>
              <a:t> (2003)</a:t>
            </a:r>
          </a:p>
          <a:p>
            <a:r>
              <a:rPr lang="tr-TR" dirty="0" err="1" smtClean="0"/>
              <a:t>Presidential</a:t>
            </a:r>
            <a:r>
              <a:rPr lang="tr-TR" dirty="0" smtClean="0"/>
              <a:t> </a:t>
            </a:r>
            <a:r>
              <a:rPr lang="tr-TR" dirty="0" err="1" smtClean="0"/>
              <a:t>Elections</a:t>
            </a:r>
            <a:r>
              <a:rPr lang="tr-TR" dirty="0" smtClean="0"/>
              <a:t> of 2007</a:t>
            </a:r>
          </a:p>
          <a:p>
            <a:r>
              <a:rPr lang="tr-TR" dirty="0" smtClean="0"/>
              <a:t>April 2007-E-Memorandum </a:t>
            </a:r>
            <a:r>
              <a:rPr lang="tr-TR" dirty="0" err="1" smtClean="0"/>
              <a:t>and</a:t>
            </a:r>
            <a:r>
              <a:rPr lang="tr-TR" dirty="0" smtClean="0"/>
              <a:t> </a:t>
            </a:r>
            <a:r>
              <a:rPr lang="tr-TR" dirty="0" err="1" smtClean="0"/>
              <a:t>Relations</a:t>
            </a:r>
            <a:r>
              <a:rPr lang="tr-TR" dirty="0" smtClean="0"/>
              <a:t> </a:t>
            </a:r>
            <a:r>
              <a:rPr lang="tr-TR" dirty="0" err="1" smtClean="0"/>
              <a:t>with</a:t>
            </a:r>
            <a:r>
              <a:rPr lang="tr-TR" dirty="0" smtClean="0"/>
              <a:t> </a:t>
            </a:r>
            <a:r>
              <a:rPr lang="tr-TR" dirty="0" err="1" smtClean="0"/>
              <a:t>the</a:t>
            </a:r>
            <a:r>
              <a:rPr lang="tr-TR" dirty="0" smtClean="0"/>
              <a:t> </a:t>
            </a:r>
            <a:r>
              <a:rPr lang="tr-TR" dirty="0" err="1" smtClean="0"/>
              <a:t>Military</a:t>
            </a:r>
            <a:endParaRPr lang="tr-TR" dirty="0" smtClean="0"/>
          </a:p>
          <a:p>
            <a:endParaRPr lang="tr-TR" dirty="0"/>
          </a:p>
          <a:p>
            <a:endParaRPr lang="tr-TR" dirty="0"/>
          </a:p>
        </p:txBody>
      </p:sp>
    </p:spTree>
    <p:extLst>
      <p:ext uri="{BB962C8B-B14F-4D97-AF65-F5344CB8AC3E}">
        <p14:creationId xmlns:p14="http://schemas.microsoft.com/office/powerpoint/2010/main" val="33399849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2007 ELECTIONS</a:t>
            </a:r>
            <a:endParaRPr lang="tr-TR" dirty="0"/>
          </a:p>
        </p:txBody>
      </p:sp>
      <p:pic>
        <p:nvPicPr>
          <p:cNvPr id="1026" name="Picture 2" descr="2007 seçim sonuçları ile ilgili görsel sonucu"/>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40310" y="1731974"/>
            <a:ext cx="7074843" cy="4263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9530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677334" y="214141"/>
            <a:ext cx="8650871" cy="6455584"/>
          </a:xfrm>
          <a:prstGeom prst="rect">
            <a:avLst/>
          </a:prstGeom>
        </p:spPr>
      </p:pic>
    </p:spTree>
    <p:extLst>
      <p:ext uri="{BB962C8B-B14F-4D97-AF65-F5344CB8AC3E}">
        <p14:creationId xmlns:p14="http://schemas.microsoft.com/office/powerpoint/2010/main" val="6945533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7847" y="0"/>
            <a:ext cx="4736306" cy="6858000"/>
          </a:xfrm>
          <a:prstGeom prst="rect">
            <a:avLst/>
          </a:prstGeom>
        </p:spPr>
      </p:pic>
    </p:spTree>
    <p:extLst>
      <p:ext uri="{BB962C8B-B14F-4D97-AF65-F5344CB8AC3E}">
        <p14:creationId xmlns:p14="http://schemas.microsoft.com/office/powerpoint/2010/main" val="26437864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POLITICAL CLIMATE AFTER THE COUP</a:t>
            </a:r>
            <a:endParaRPr lang="tr-TR" dirty="0"/>
          </a:p>
        </p:txBody>
      </p:sp>
      <p:sp>
        <p:nvSpPr>
          <p:cNvPr id="3" name="İçerik Yer Tutucusu 2"/>
          <p:cNvSpPr>
            <a:spLocks noGrp="1"/>
          </p:cNvSpPr>
          <p:nvPr>
            <p:ph idx="1"/>
          </p:nvPr>
        </p:nvSpPr>
        <p:spPr/>
        <p:txBody>
          <a:bodyPr/>
          <a:lstStyle/>
          <a:p>
            <a:pPr algn="just"/>
            <a:r>
              <a:rPr lang="en-US" dirty="0"/>
              <a:t>In June 1981 all public discussion of political matters was prohibited. </a:t>
            </a:r>
            <a:endParaRPr lang="tr-TR" dirty="0"/>
          </a:p>
          <a:p>
            <a:pPr algn="just"/>
            <a:endParaRPr lang="tr-TR" dirty="0"/>
          </a:p>
          <a:p>
            <a:pPr algn="just"/>
            <a:r>
              <a:rPr lang="en-US" dirty="0" smtClean="0"/>
              <a:t>In </a:t>
            </a:r>
            <a:r>
              <a:rPr lang="en-US" dirty="0"/>
              <a:t>1982, an NSC decree forbade the old politicians to discuss publicly the past, the present or the future. </a:t>
            </a:r>
            <a:endParaRPr lang="tr-TR" dirty="0"/>
          </a:p>
          <a:p>
            <a:pPr marL="0" indent="0" algn="just">
              <a:buNone/>
            </a:pPr>
            <a:r>
              <a:rPr lang="en-US" dirty="0"/>
              <a:t> </a:t>
            </a:r>
            <a:endParaRPr lang="tr-TR" dirty="0"/>
          </a:p>
          <a:p>
            <a:pPr algn="just"/>
            <a:r>
              <a:rPr lang="en-US" dirty="0"/>
              <a:t>The old parties, which had been suspended after the coup, were officially dissolved on 16 October and their possessions were confiscated. </a:t>
            </a:r>
            <a:endParaRPr lang="tr-TR" dirty="0"/>
          </a:p>
          <a:p>
            <a:endParaRPr lang="tr-TR" dirty="0"/>
          </a:p>
        </p:txBody>
      </p:sp>
    </p:spTree>
    <p:extLst>
      <p:ext uri="{BB962C8B-B14F-4D97-AF65-F5344CB8AC3E}">
        <p14:creationId xmlns:p14="http://schemas.microsoft.com/office/powerpoint/2010/main" val="14627288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b="1" dirty="0" smtClean="0"/>
              <a:t>Suppress</a:t>
            </a:r>
            <a:r>
              <a:rPr lang="tr-TR" b="1" dirty="0" smtClean="0"/>
              <a:t>I</a:t>
            </a:r>
            <a:r>
              <a:rPr lang="en-US" b="1" dirty="0" smtClean="0"/>
              <a:t>on </a:t>
            </a:r>
            <a:r>
              <a:rPr lang="en-US" b="1" dirty="0"/>
              <a:t>of </a:t>
            </a:r>
            <a:r>
              <a:rPr lang="en-US" b="1" dirty="0" smtClean="0"/>
              <a:t>terror</a:t>
            </a:r>
            <a:r>
              <a:rPr lang="tr-TR" b="1" dirty="0" smtClean="0"/>
              <a:t>I</a:t>
            </a:r>
            <a:r>
              <a:rPr lang="en-US" b="1" dirty="0" err="1" smtClean="0"/>
              <a:t>sm</a:t>
            </a:r>
            <a:r>
              <a:rPr lang="en-US" b="1" dirty="0" smtClean="0"/>
              <a:t> </a:t>
            </a:r>
            <a:r>
              <a:rPr lang="tr-TR" b="1" dirty="0" err="1" smtClean="0"/>
              <a:t>and</a:t>
            </a:r>
            <a:r>
              <a:rPr lang="tr-TR" b="1" dirty="0" smtClean="0"/>
              <a:t> </a:t>
            </a:r>
            <a:r>
              <a:rPr lang="en-US" b="1" dirty="0" smtClean="0"/>
              <a:t>d</a:t>
            </a:r>
            <a:r>
              <a:rPr lang="tr-TR" b="1" dirty="0" smtClean="0"/>
              <a:t>I</a:t>
            </a:r>
            <a:r>
              <a:rPr lang="en-US" b="1" dirty="0" err="1" smtClean="0"/>
              <a:t>ssent</a:t>
            </a:r>
            <a:endParaRPr lang="tr-TR" dirty="0"/>
          </a:p>
        </p:txBody>
      </p:sp>
      <p:sp>
        <p:nvSpPr>
          <p:cNvPr id="3" name="İçerik Yer Tutucusu 2"/>
          <p:cNvSpPr>
            <a:spLocks noGrp="1"/>
          </p:cNvSpPr>
          <p:nvPr>
            <p:ph idx="1"/>
          </p:nvPr>
        </p:nvSpPr>
        <p:spPr/>
        <p:txBody>
          <a:bodyPr>
            <a:normAutofit lnSpcReduction="10000"/>
          </a:bodyPr>
          <a:lstStyle/>
          <a:p>
            <a:pPr algn="just"/>
            <a:r>
              <a:rPr lang="tr-TR" dirty="0" smtClean="0"/>
              <a:t>A </a:t>
            </a:r>
            <a:r>
              <a:rPr lang="en-US" dirty="0" smtClean="0"/>
              <a:t>wave </a:t>
            </a:r>
            <a:r>
              <a:rPr lang="en-US" dirty="0"/>
              <a:t>of arrests swept the country. </a:t>
            </a:r>
            <a:endParaRPr lang="tr-TR" dirty="0" smtClean="0"/>
          </a:p>
          <a:p>
            <a:pPr algn="just"/>
            <a:r>
              <a:rPr lang="en-US" dirty="0" smtClean="0"/>
              <a:t>In </a:t>
            </a:r>
            <a:r>
              <a:rPr lang="en-US" dirty="0"/>
              <a:t>the first six weeks after the coup 11,500 people were arrested; by the end of 1980 the number had grown to 30,000 and after one year 122,600 arrests had been made. By September 1982, two years after the coup, 80,000 were still in prison, 30,000 of them awaiting trial</a:t>
            </a:r>
            <a:r>
              <a:rPr lang="en-US" dirty="0" smtClean="0"/>
              <a:t>.</a:t>
            </a:r>
            <a:r>
              <a:rPr lang="tr-TR" dirty="0" smtClean="0"/>
              <a:t> </a:t>
            </a:r>
          </a:p>
          <a:p>
            <a:pPr algn="just"/>
            <a:r>
              <a:rPr lang="en-US" dirty="0"/>
              <a:t>Although still strongly biased against the left, the anti-terrorist campaign was </a:t>
            </a:r>
            <a:r>
              <a:rPr lang="en-US" dirty="0" smtClean="0"/>
              <a:t>more </a:t>
            </a:r>
            <a:r>
              <a:rPr lang="en-US" dirty="0"/>
              <a:t>even-handed than it had been during the period between 1971 and 1973: many members of </a:t>
            </a:r>
            <a:r>
              <a:rPr lang="en-US" dirty="0" err="1"/>
              <a:t>Türkeş’s</a:t>
            </a:r>
            <a:r>
              <a:rPr lang="en-US" dirty="0"/>
              <a:t> murderous street gangs, the ‘Idealists’ (</a:t>
            </a:r>
            <a:r>
              <a:rPr lang="en-US" i="1" dirty="0" err="1"/>
              <a:t>Ülkücüler</a:t>
            </a:r>
            <a:r>
              <a:rPr lang="en-US" dirty="0"/>
              <a:t>) commonly known as the Grey Wolves, were also arrested. </a:t>
            </a:r>
            <a:endParaRPr lang="tr-TR" dirty="0" smtClean="0"/>
          </a:p>
          <a:p>
            <a:pPr algn="just"/>
            <a:r>
              <a:rPr lang="en-US" dirty="0"/>
              <a:t>The universities were put under tight centralized control through the establishment of the </a:t>
            </a:r>
            <a:r>
              <a:rPr lang="en-US" i="1" dirty="0" err="1"/>
              <a:t>Yüksek</a:t>
            </a:r>
            <a:r>
              <a:rPr lang="en-US" i="1" dirty="0"/>
              <a:t> </a:t>
            </a:r>
            <a:r>
              <a:rPr lang="en-US" i="1" dirty="0" err="1"/>
              <a:t>Öğretim</a:t>
            </a:r>
            <a:r>
              <a:rPr lang="en-US" i="1" dirty="0"/>
              <a:t> </a:t>
            </a:r>
            <a:r>
              <a:rPr lang="en-US" i="1" dirty="0" err="1"/>
              <a:t>Kurulu</a:t>
            </a:r>
            <a:r>
              <a:rPr lang="en-US" i="1" dirty="0"/>
              <a:t> </a:t>
            </a:r>
            <a:r>
              <a:rPr lang="en-US" dirty="0"/>
              <a:t>(Higher Education Authority), which directly appointed all rectors and deans</a:t>
            </a:r>
            <a:r>
              <a:rPr lang="en-US" dirty="0" smtClean="0"/>
              <a:t>.</a:t>
            </a:r>
            <a:r>
              <a:rPr lang="tr-TR" dirty="0" smtClean="0"/>
              <a:t> </a:t>
            </a:r>
            <a:endParaRPr lang="tr-TR" dirty="0"/>
          </a:p>
          <a:p>
            <a:endParaRPr lang="tr-TR" dirty="0"/>
          </a:p>
        </p:txBody>
      </p:sp>
    </p:spTree>
    <p:extLst>
      <p:ext uri="{BB962C8B-B14F-4D97-AF65-F5344CB8AC3E}">
        <p14:creationId xmlns:p14="http://schemas.microsoft.com/office/powerpoint/2010/main" val="25861835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8253" y="894739"/>
            <a:ext cx="6976356" cy="6074565"/>
          </a:xfrm>
        </p:spPr>
      </p:pic>
    </p:spTree>
    <p:extLst>
      <p:ext uri="{BB962C8B-B14F-4D97-AF65-F5344CB8AC3E}">
        <p14:creationId xmlns:p14="http://schemas.microsoft.com/office/powerpoint/2010/main" val="40644235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0848" y="778349"/>
            <a:ext cx="8326327" cy="5680406"/>
          </a:xfrm>
          <a:prstGeom prst="rect">
            <a:avLst/>
          </a:prstGeom>
        </p:spPr>
      </p:pic>
    </p:spTree>
    <p:extLst>
      <p:ext uri="{BB962C8B-B14F-4D97-AF65-F5344CB8AC3E}">
        <p14:creationId xmlns:p14="http://schemas.microsoft.com/office/powerpoint/2010/main" val="35126502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048000"/>
            <a:ext cx="6318847" cy="377110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3048000"/>
            <a:ext cx="5715000" cy="3810000"/>
          </a:xfrm>
          <a:prstGeom prst="rect">
            <a:avLst/>
          </a:prstGeom>
        </p:spPr>
      </p:pic>
      <p:pic>
        <p:nvPicPr>
          <p:cNvPr id="6"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3048000"/>
            <a:ext cx="5715000" cy="3810000"/>
          </a:xfrm>
          <a:prstGeom prst="rect">
            <a:avLst/>
          </a:prstGeom>
        </p:spPr>
      </p:pic>
    </p:spTree>
    <p:extLst>
      <p:ext uri="{BB962C8B-B14F-4D97-AF65-F5344CB8AC3E}">
        <p14:creationId xmlns:p14="http://schemas.microsoft.com/office/powerpoint/2010/main" val="405965387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A41AC481-B287-49C8-90EF-C669597D2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Module 2-Turkey after 1938-Multiparty</Template>
  <TotalTime>6966</TotalTime>
  <Words>1517</Words>
  <Application>Microsoft Office PowerPoint</Application>
  <PresentationFormat>Widescreen</PresentationFormat>
  <Paragraphs>196</Paragraphs>
  <Slides>43</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Times New Roman</vt:lpstr>
      <vt:lpstr>Tw Cen MT</vt:lpstr>
      <vt:lpstr>Tw Cen MT Condensed</vt:lpstr>
      <vt:lpstr>Wingdings 3</vt:lpstr>
      <vt:lpstr>Integral</vt:lpstr>
      <vt:lpstr>Module 3-TurkIsh PolItIcs SInce 1980 [1980-2010]. </vt:lpstr>
      <vt:lpstr>The End of the Second RepublIc and the MILITary Coup of 1980  </vt:lpstr>
      <vt:lpstr>The Coup and Its Aftermath </vt:lpstr>
      <vt:lpstr>New PolItIcal ConfIguratIon after the Coup </vt:lpstr>
      <vt:lpstr>POLITICAL CLIMATE AFTER THE COUP</vt:lpstr>
      <vt:lpstr>SuppressIon of terrorIsm and dIssent</vt:lpstr>
      <vt:lpstr>PowerPoint Presentation</vt:lpstr>
      <vt:lpstr>PowerPoint Presentation</vt:lpstr>
      <vt:lpstr>PowerPoint Presentation</vt:lpstr>
      <vt:lpstr>PowerPoint Presentation</vt:lpstr>
      <vt:lpstr>The New ConstItutIon of 1982 </vt:lpstr>
      <vt:lpstr>Law on PolItIcal PartIes and THE NEW ElectIon LAW</vt:lpstr>
      <vt:lpstr>Democracy on a narrow road </vt:lpstr>
      <vt:lpstr>Motherland Party’s Electoral Success </vt:lpstr>
      <vt:lpstr>RIse of ANAP (MP) and Turgut Özal</vt:lpstr>
      <vt:lpstr>ELECTION RESULTS OF 1983 and 1984</vt:lpstr>
      <vt:lpstr>Export-OrIented LIves </vt:lpstr>
      <vt:lpstr>Return of the Old Guard and PresIdent Özal</vt:lpstr>
      <vt:lpstr>1987 Referendum</vt:lpstr>
      <vt:lpstr>PowerPoint Presentation</vt:lpstr>
      <vt:lpstr>PowerPoint Presentation</vt:lpstr>
      <vt:lpstr>SecularIsm and PolItIcal Islam IN TURKEY</vt:lpstr>
      <vt:lpstr>SecularIsm and PolItIcal Islam In Turkey</vt:lpstr>
      <vt:lpstr>Welfare Party/Refah PartISI</vt:lpstr>
      <vt:lpstr>Ideology and OrganiIZatIonal Structure of Welfare Party:</vt:lpstr>
      <vt:lpstr>RIse of Welfare Party</vt:lpstr>
      <vt:lpstr>PowerPoint Presentation</vt:lpstr>
      <vt:lpstr>PowerPoint Presentation</vt:lpstr>
      <vt:lpstr>The polITICAL  Success of WP:</vt:lpstr>
      <vt:lpstr>PowerPoint Presentation</vt:lpstr>
      <vt:lpstr>28th of February-Soft Coup/Post-Modern Coup</vt:lpstr>
      <vt:lpstr>PowerPoint Presentation</vt:lpstr>
      <vt:lpstr>PowerPoint Presentation</vt:lpstr>
      <vt:lpstr>NatIonal ElectIons In 1990’s</vt:lpstr>
      <vt:lpstr>The Legacy of Welfare Party and Road to JustIce and Development Party:</vt:lpstr>
      <vt:lpstr>1999-2002 In TurkIsh PolItIcs</vt:lpstr>
      <vt:lpstr>AKP (JDP) and The nEW VISION OF tHe PARTY</vt:lpstr>
      <vt:lpstr>VIctory of AKP (JDP)</vt:lpstr>
      <vt:lpstr>Reasons for Success of AKP </vt:lpstr>
      <vt:lpstr>2002-2007 AKP GOVERNMENT</vt:lpstr>
      <vt:lpstr>2007 ELECTIONS</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4-Modern Turkish History and question of secularism: 1990’s and 2000’s.</dc:title>
  <dc:creator>edaloglu</dc:creator>
  <cp:lastModifiedBy>edaloglu</cp:lastModifiedBy>
  <cp:revision>54</cp:revision>
  <dcterms:created xsi:type="dcterms:W3CDTF">2015-12-06T05:50:42Z</dcterms:created>
  <dcterms:modified xsi:type="dcterms:W3CDTF">2017-12-14T09:03:01Z</dcterms:modified>
</cp:coreProperties>
</file>